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4"/>
  </p:notesMasterIdLst>
  <p:sldIdLst>
    <p:sldId id="256" r:id="rId2"/>
    <p:sldId id="355" r:id="rId3"/>
    <p:sldId id="337" r:id="rId4"/>
    <p:sldId id="257" r:id="rId5"/>
    <p:sldId id="265" r:id="rId6"/>
    <p:sldId id="279" r:id="rId7"/>
    <p:sldId id="277" r:id="rId8"/>
    <p:sldId id="460" r:id="rId9"/>
    <p:sldId id="258" r:id="rId10"/>
    <p:sldId id="281" r:id="rId11"/>
    <p:sldId id="490" r:id="rId12"/>
    <p:sldId id="462" r:id="rId13"/>
    <p:sldId id="356" r:id="rId14"/>
    <p:sldId id="259" r:id="rId15"/>
    <p:sldId id="260" r:id="rId16"/>
    <p:sldId id="471" r:id="rId17"/>
    <p:sldId id="366" r:id="rId18"/>
    <p:sldId id="367" r:id="rId19"/>
    <p:sldId id="357" r:id="rId20"/>
    <p:sldId id="292" r:id="rId21"/>
    <p:sldId id="264" r:id="rId22"/>
    <p:sldId id="358" r:id="rId23"/>
    <p:sldId id="303" r:id="rId24"/>
    <p:sldId id="449" r:id="rId25"/>
    <p:sldId id="311" r:id="rId26"/>
    <p:sldId id="359" r:id="rId27"/>
    <p:sldId id="293" r:id="rId28"/>
    <p:sldId id="324" r:id="rId29"/>
    <p:sldId id="348" r:id="rId30"/>
    <p:sldId id="347" r:id="rId31"/>
    <p:sldId id="452" r:id="rId32"/>
    <p:sldId id="453" r:id="rId33"/>
    <p:sldId id="288" r:id="rId34"/>
    <p:sldId id="454" r:id="rId35"/>
    <p:sldId id="501" r:id="rId36"/>
    <p:sldId id="502" r:id="rId37"/>
    <p:sldId id="504" r:id="rId38"/>
    <p:sldId id="503" r:id="rId39"/>
    <p:sldId id="287" r:id="rId40"/>
    <p:sldId id="290" r:id="rId41"/>
    <p:sldId id="491" r:id="rId42"/>
    <p:sldId id="492" r:id="rId43"/>
    <p:sldId id="495" r:id="rId44"/>
    <p:sldId id="304" r:id="rId45"/>
    <p:sldId id="291" r:id="rId46"/>
    <p:sldId id="470" r:id="rId47"/>
    <p:sldId id="469" r:id="rId48"/>
    <p:sldId id="429" r:id="rId49"/>
    <p:sldId id="405" r:id="rId50"/>
    <p:sldId id="360" r:id="rId51"/>
    <p:sldId id="473" r:id="rId52"/>
    <p:sldId id="474" r:id="rId53"/>
    <p:sldId id="475" r:id="rId54"/>
    <p:sldId id="476" r:id="rId55"/>
    <p:sldId id="466" r:id="rId56"/>
    <p:sldId id="468" r:id="rId57"/>
    <p:sldId id="478" r:id="rId58"/>
    <p:sldId id="479" r:id="rId59"/>
    <p:sldId id="485" r:id="rId60"/>
    <p:sldId id="486" r:id="rId61"/>
    <p:sldId id="487" r:id="rId62"/>
    <p:sldId id="488" r:id="rId63"/>
    <p:sldId id="493" r:id="rId64"/>
    <p:sldId id="494" r:id="rId65"/>
    <p:sldId id="472" r:id="rId66"/>
    <p:sldId id="467" r:id="rId67"/>
    <p:sldId id="496" r:id="rId68"/>
    <p:sldId id="497" r:id="rId69"/>
    <p:sldId id="498" r:id="rId70"/>
    <p:sldId id="499" r:id="rId71"/>
    <p:sldId id="500" r:id="rId72"/>
    <p:sldId id="464" r:id="rId73"/>
    <p:sldId id="465" r:id="rId74"/>
    <p:sldId id="477" r:id="rId75"/>
    <p:sldId id="463" r:id="rId76"/>
    <p:sldId id="349" r:id="rId77"/>
    <p:sldId id="489" r:id="rId78"/>
    <p:sldId id="483" r:id="rId79"/>
    <p:sldId id="484" r:id="rId80"/>
    <p:sldId id="505" r:id="rId81"/>
    <p:sldId id="506" r:id="rId82"/>
    <p:sldId id="480" r:id="rId83"/>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CC66"/>
    <a:srgbClr val="FF3300"/>
    <a:srgbClr val="007A3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autoAdjust="0"/>
    <p:restoredTop sz="94628" autoAdjust="0"/>
  </p:normalViewPr>
  <p:slideViewPr>
    <p:cSldViewPr>
      <p:cViewPr varScale="1">
        <p:scale>
          <a:sx n="151" d="100"/>
          <a:sy n="151" d="100"/>
        </p:scale>
        <p:origin x="-84" y="-17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2-11-2018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40</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81</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82</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99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smtClean="0"/>
              <a:t>Hans de </a:t>
            </a:r>
            <a:r>
              <a:rPr lang="en-US" sz="1100" dirty="0" err="1" smtClean="0"/>
              <a:t>Jong</a:t>
            </a:r>
            <a:r>
              <a:rPr lang="en-US" sz="1100" dirty="0" smtClean="0"/>
              <a:t> / Gerhard </a:t>
            </a:r>
            <a:r>
              <a:rPr lang="en-US" sz="1100" dirty="0" err="1" smtClean="0"/>
              <a:t>Hepp</a:t>
            </a:r>
            <a:endParaRPr lang="nl-NL" sz="1100" dirty="0"/>
          </a:p>
        </p:txBody>
      </p:sp>
      <p:pic>
        <p:nvPicPr>
          <p:cNvPr id="1026" name="Picture 2" descr="Y:\GitHub\scratchClient-Tutorials\scratchClientExtension\Icons\Logo-name256.png"/>
          <p:cNvPicPr>
            <a:picLocks noChangeAspect="1" noChangeArrowheads="1"/>
          </p:cNvPicPr>
          <p:nvPr userDrawn="1"/>
        </p:nvPicPr>
        <p:blipFill>
          <a:blip r:embed="rId14" cstate="print"/>
          <a:srcRect/>
          <a:stretch>
            <a:fillRect/>
          </a:stretch>
        </p:blipFill>
        <p:spPr bwMode="auto">
          <a:xfrm>
            <a:off x="8526446" y="14858"/>
            <a:ext cx="611204" cy="699542"/>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15.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6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7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Workshop for the Pi And More </a:t>
            </a:r>
            <a:r>
              <a:rPr lang="nl-NL" dirty="0" smtClean="0">
                <a:solidFill>
                  <a:schemeClr val="bg1"/>
                </a:solidFill>
              </a:rPr>
              <a:t>and Maker Faire </a:t>
            </a:r>
            <a:r>
              <a:rPr lang="en-US" dirty="0" smtClean="0">
                <a:solidFill>
                  <a:schemeClr val="bg1"/>
                </a:solidFill>
              </a:rPr>
              <a:t>conferences</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2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written in Scratch</a:t>
            </a:r>
            <a:endParaRPr lang="nl-NL" dirty="0"/>
          </a:p>
        </p:txBody>
      </p:sp>
      <p:cxnSp>
        <p:nvCxnSpPr>
          <p:cNvPr id="18" name="Rechte verbindingslijn met pijl 17"/>
          <p:cNvCxnSpPr/>
          <p:nvPr/>
        </p:nvCxnSpPr>
        <p:spPr>
          <a:xfrm>
            <a:off x="2411760" y="1851670"/>
            <a:ext cx="108012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380312" y="3867894"/>
            <a:ext cx="1691680"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380312" y="4083918"/>
            <a:ext cx="1691680"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 (today: you)</a:t>
            </a:r>
            <a:endParaRPr lang="nl-NL" sz="1050" dirty="0"/>
          </a:p>
        </p:txBody>
      </p:sp>
      <p:sp>
        <p:nvSpPr>
          <p:cNvPr id="44" name="Rechthoek 43"/>
          <p:cNvSpPr/>
          <p:nvPr/>
        </p:nvSpPr>
        <p:spPr>
          <a:xfrm>
            <a:off x="7380312" y="4443958"/>
            <a:ext cx="1691680"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 (today: you)</a:t>
            </a:r>
          </a:p>
        </p:txBody>
      </p:sp>
      <p:sp>
        <p:nvSpPr>
          <p:cNvPr id="42" name="Rechthoek 41"/>
          <p:cNvSpPr/>
          <p:nvPr/>
        </p:nvSpPr>
        <p:spPr>
          <a:xfrm>
            <a:off x="1619672" y="1347614"/>
            <a:ext cx="79208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Scratch 2 extension for </a:t>
            </a:r>
            <a:r>
              <a:rPr lang="en-US" sz="900" dirty="0" err="1" smtClean="0"/>
              <a:t>scratchClient</a:t>
            </a:r>
            <a:endParaRPr lang="nl-NL" sz="9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10" cstate="print"/>
          <a:srcRect/>
          <a:stretch>
            <a:fillRect/>
          </a:stretch>
        </p:blipFill>
        <p:spPr bwMode="auto">
          <a:xfrm>
            <a:off x="7596336" y="195486"/>
            <a:ext cx="764380" cy="746968"/>
          </a:xfrm>
          <a:prstGeom prst="rect">
            <a:avLst/>
          </a:prstGeom>
          <a:noFill/>
          <a:ln w="9525">
            <a:noFill/>
            <a:miter lim="800000"/>
            <a:headEnd/>
            <a:tailEnd/>
          </a:ln>
        </p:spPr>
      </p:pic>
      <p:sp>
        <p:nvSpPr>
          <p:cNvPr id="37" name="Tekstvak 36"/>
          <p:cNvSpPr txBox="1"/>
          <p:nvPr/>
        </p:nvSpPr>
        <p:spPr>
          <a:xfrm>
            <a:off x="5940152" y="1491630"/>
            <a:ext cx="576064" cy="369332"/>
          </a:xfrm>
          <a:prstGeom prst="rect">
            <a:avLst/>
          </a:prstGeom>
          <a:noFill/>
        </p:spPr>
        <p:txBody>
          <a:bodyPr wrap="square" rtlCol="0">
            <a:spAutoFit/>
          </a:bodyPr>
          <a:lstStyle/>
          <a:p>
            <a:r>
              <a:rPr lang="en-US" dirty="0" smtClean="0"/>
              <a:t>USB</a:t>
            </a:r>
            <a:endParaRPr lang="nl-NL"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Often asked: why using an </a:t>
            </a:r>
            <a:r>
              <a:rPr lang="en-US" dirty="0" err="1" smtClean="0"/>
              <a:t>Arduino</a:t>
            </a:r>
            <a:r>
              <a:rPr lang="en-US" dirty="0" smtClean="0"/>
              <a:t>?</a:t>
            </a:r>
            <a:endParaRPr lang="nl-NL" dirty="0"/>
          </a:p>
        </p:txBody>
      </p:sp>
      <p:sp>
        <p:nvSpPr>
          <p:cNvPr id="4" name="Tijdelijke aanduiding voor inhoud 3"/>
          <p:cNvSpPr>
            <a:spLocks noGrp="1"/>
          </p:cNvSpPr>
          <p:nvPr>
            <p:ph idx="1"/>
          </p:nvPr>
        </p:nvSpPr>
        <p:spPr/>
        <p:txBody>
          <a:bodyPr>
            <a:normAutofit/>
          </a:bodyPr>
          <a:lstStyle/>
          <a:p>
            <a:r>
              <a:rPr lang="en-US" dirty="0" smtClean="0"/>
              <a:t>Question: why not just the GPIO pins of the Raspberry Pi?</a:t>
            </a:r>
          </a:p>
          <a:p>
            <a:r>
              <a:rPr lang="en-US" dirty="0" smtClean="0"/>
              <a:t>Answer: </a:t>
            </a:r>
          </a:p>
          <a:p>
            <a:pPr lvl="1"/>
            <a:r>
              <a:rPr lang="en-US" dirty="0" err="1" smtClean="0"/>
              <a:t>Arduino</a:t>
            </a:r>
            <a:r>
              <a:rPr lang="en-US" dirty="0" smtClean="0"/>
              <a:t> has </a:t>
            </a:r>
            <a:r>
              <a:rPr lang="nl-NL" dirty="0" err="1" smtClean="0"/>
              <a:t>analog</a:t>
            </a:r>
            <a:r>
              <a:rPr lang="nl-NL" dirty="0" smtClean="0"/>
              <a:t> in and has a hardware </a:t>
            </a:r>
            <a:r>
              <a:rPr lang="nl-NL" dirty="0" err="1" smtClean="0"/>
              <a:t>pulsewidth</a:t>
            </a:r>
            <a:r>
              <a:rPr lang="nl-NL" dirty="0" smtClean="0"/>
              <a:t> </a:t>
            </a:r>
            <a:r>
              <a:rPr lang="nl-NL" dirty="0" err="1" smtClean="0"/>
              <a:t>modulation</a:t>
            </a:r>
            <a:r>
              <a:rPr lang="nl-NL" dirty="0" smtClean="0"/>
              <a:t> (PWM) </a:t>
            </a:r>
            <a:r>
              <a:rPr lang="nl-NL" dirty="0" err="1" smtClean="0"/>
              <a:t>for</a:t>
            </a:r>
            <a:r>
              <a:rPr lang="nl-NL" dirty="0" smtClean="0"/>
              <a:t> more </a:t>
            </a:r>
            <a:r>
              <a:rPr lang="nl-NL" dirty="0" err="1" smtClean="0"/>
              <a:t>stable</a:t>
            </a:r>
            <a:r>
              <a:rPr lang="nl-NL" dirty="0" smtClean="0"/>
              <a:t> </a:t>
            </a:r>
            <a:r>
              <a:rPr lang="nl-NL" dirty="0" err="1" smtClean="0"/>
              <a:t>servo</a:t>
            </a:r>
            <a:r>
              <a:rPr lang="nl-NL" dirty="0" smtClean="0"/>
              <a:t> </a:t>
            </a:r>
            <a:r>
              <a:rPr lang="nl-NL" dirty="0" err="1" smtClean="0"/>
              <a:t>control</a:t>
            </a:r>
            <a:r>
              <a:rPr lang="nl-NL" dirty="0" smtClean="0"/>
              <a:t>.</a:t>
            </a:r>
          </a:p>
          <a:p>
            <a:pPr lvl="1"/>
            <a:r>
              <a:rPr lang="en-US" dirty="0" err="1" smtClean="0"/>
              <a:t>Arduino</a:t>
            </a:r>
            <a:r>
              <a:rPr lang="en-US" dirty="0" smtClean="0"/>
              <a:t> uses 5 volt. Raspberry Pi GPIO pins are not 5 volt tolerant.</a:t>
            </a:r>
            <a:endParaRPr lang="nl-NL" dirty="0" smtClean="0"/>
          </a:p>
          <a:p>
            <a:pPr lvl="1"/>
            <a:r>
              <a:rPr lang="en-US" dirty="0" smtClean="0"/>
              <a:t>If children mess up with electronics, they potentially blow up an </a:t>
            </a:r>
            <a:r>
              <a:rPr lang="en-US" dirty="0" err="1" smtClean="0"/>
              <a:t>Arduino</a:t>
            </a:r>
            <a:r>
              <a:rPr lang="en-US" dirty="0" smtClean="0"/>
              <a:t> clone of 2 euro rather than a Raspberry Pi of 35 euro.</a:t>
            </a:r>
          </a:p>
          <a:p>
            <a:pPr lvl="1"/>
            <a:r>
              <a:rPr lang="en-US" dirty="0" smtClean="0"/>
              <a:t>Keeping the setup transportable, now only one USB plug has to be connected, rather than otherwise a large pin header.</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36815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en-US" dirty="0" smtClean="0"/>
              <a:t>Choose what you want to do</a:t>
            </a:r>
            <a:endParaRPr lang="nl-NL" dirty="0"/>
          </a:p>
        </p:txBody>
      </p:sp>
      <p:sp>
        <p:nvSpPr>
          <p:cNvPr id="5" name="Tijdelijke aanduiding voor inhoud 4"/>
          <p:cNvSpPr>
            <a:spLocks noGrp="1"/>
          </p:cNvSpPr>
          <p:nvPr>
            <p:ph idx="1"/>
          </p:nvPr>
        </p:nvSpPr>
        <p:spPr/>
        <p:txBody>
          <a:bodyPr>
            <a:normAutofit fontScale="85000" lnSpcReduction="10000"/>
          </a:bodyPr>
          <a:lstStyle/>
          <a:p>
            <a:r>
              <a:rPr lang="en-US" dirty="0" smtClean="0"/>
              <a:t>Workshop is for everyone, from beginners to experts.</a:t>
            </a:r>
          </a:p>
          <a:p>
            <a:r>
              <a:rPr lang="en-US" dirty="0" smtClean="0"/>
              <a:t>Not enough time to do all, so choose what you want to do.</a:t>
            </a:r>
          </a:p>
          <a:p>
            <a:r>
              <a:rPr lang="en-US" dirty="0" smtClean="0"/>
              <a:t>Yellow slides have background information and you can skip them if you want or look at it later.</a:t>
            </a:r>
          </a:p>
          <a:p>
            <a:r>
              <a:rPr lang="en-US" dirty="0" smtClean="0"/>
              <a:t>Recommended</a:t>
            </a:r>
          </a:p>
          <a:p>
            <a:pPr lvl="1"/>
            <a:r>
              <a:rPr lang="en-US" dirty="0" smtClean="0"/>
              <a:t>All: learn to configure </a:t>
            </a:r>
            <a:r>
              <a:rPr lang="en-US" dirty="0" err="1" smtClean="0"/>
              <a:t>scratchClient</a:t>
            </a:r>
            <a:r>
              <a:rPr lang="en-US" dirty="0" smtClean="0"/>
              <a:t> by doing LEDs (digital out) and Button (digital in)</a:t>
            </a:r>
          </a:p>
          <a:p>
            <a:pPr lvl="1"/>
            <a:r>
              <a:rPr lang="en-US" dirty="0" smtClean="0"/>
              <a:t>All: try it out in Scratch</a:t>
            </a:r>
          </a:p>
          <a:p>
            <a:pPr lvl="1"/>
            <a:r>
              <a:rPr lang="en-US" dirty="0" smtClean="0"/>
              <a:t>After that: select further topics from separate files </a:t>
            </a:r>
          </a:p>
          <a:p>
            <a:pPr lvl="2"/>
            <a:r>
              <a:rPr lang="en-US" dirty="0" smtClean="0"/>
              <a:t>Intermediate level </a:t>
            </a:r>
          </a:p>
          <a:p>
            <a:pPr lvl="2"/>
            <a:r>
              <a:rPr lang="en-US" dirty="0" smtClean="0"/>
              <a:t>Advanced level</a:t>
            </a:r>
          </a:p>
          <a:p>
            <a:pPr lvl="2"/>
            <a:r>
              <a:rPr lang="en-US" dirty="0" smtClean="0"/>
              <a:t>Expert level</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12</a:t>
            </a:fld>
            <a:endParaRPr lang="nl-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on every column (vertical)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84355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651870"/>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47269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948264" y="4011910"/>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15</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sp>
        <p:nvSpPr>
          <p:cNvPr id="7" name="Tekstvak 6"/>
          <p:cNvSpPr txBox="1"/>
          <p:nvPr/>
        </p:nvSpPr>
        <p:spPr>
          <a:xfrm>
            <a:off x="6588224" y="1635646"/>
            <a:ext cx="2232248" cy="1200329"/>
          </a:xfrm>
          <a:prstGeom prst="rect">
            <a:avLst/>
          </a:prstGeom>
          <a:noFill/>
        </p:spPr>
        <p:txBody>
          <a:bodyPr wrap="square" rtlCol="0">
            <a:spAutoFit/>
          </a:bodyPr>
          <a:lstStyle/>
          <a:p>
            <a:r>
              <a:rPr lang="en-US" sz="2400" dirty="0" smtClean="0"/>
              <a:t>… at the end of the beginners workshop</a:t>
            </a:r>
            <a:endParaRPr lang="nl-NL" sz="2400" dirty="0"/>
          </a:p>
        </p:txBody>
      </p:sp>
      <p:pic>
        <p:nvPicPr>
          <p:cNvPr id="3" name="Picture 2" descr="C:\Users\M5810video\Pictures\Picasa\Exports\2018-05-21 - Breadboard aan einde beginners les\P1060274.JPG"/>
          <p:cNvPicPr>
            <a:picLocks noChangeAspect="1" noChangeArrowheads="1"/>
          </p:cNvPicPr>
          <p:nvPr/>
        </p:nvPicPr>
        <p:blipFill>
          <a:blip r:embed="rId3" cstate="print"/>
          <a:srcRect/>
          <a:stretch>
            <a:fillRect/>
          </a:stretch>
        </p:blipFill>
        <p:spPr bwMode="auto">
          <a:xfrm>
            <a:off x="1331640" y="987574"/>
            <a:ext cx="5280587" cy="396044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smtClean="0"/>
              <a:t>… at the end of the intermediate level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at the end of the advanced level</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smtClean="0"/>
              <a:t>Part 3: Loading the sketch in the </a:t>
            </a:r>
            <a:r>
              <a:rPr lang="en-US" dirty="0" err="1" smtClean="0"/>
              <a:t>Arduino</a:t>
            </a:r>
            <a:r>
              <a:rPr lang="en-US" dirty="0" smtClean="0"/>
              <a:t/>
            </a:r>
            <a:br>
              <a:rPr lang="en-US" dirty="0" smtClean="0"/>
            </a:br>
            <a:r>
              <a:rPr lang="en-US" dirty="0" smtClean="0"/>
              <a:t>(in the workshop: optional,</a:t>
            </a:r>
            <a:br>
              <a:rPr lang="en-US" dirty="0" smtClean="0"/>
            </a:br>
            <a:r>
              <a:rPr lang="en-US" dirty="0" smtClean="0"/>
              <a:t>at home: mandatory)</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(in </a:t>
            </a:r>
            <a:r>
              <a:rPr lang="en-US" dirty="0" err="1" smtClean="0"/>
              <a:t>Arduino</a:t>
            </a:r>
            <a:r>
              <a:rPr lang="en-US" dirty="0" smtClean="0"/>
              <a:t> terms: sketch) so that it can communicate with the Raspberry Pi and understand the messages from </a:t>
            </a:r>
            <a:r>
              <a:rPr lang="en-US" dirty="0" err="1" smtClean="0"/>
              <a:t>scratchClient</a:t>
            </a:r>
            <a:r>
              <a:rPr lang="en-US" dirty="0" smtClean="0"/>
              <a:t>.</a:t>
            </a:r>
          </a:p>
          <a:p>
            <a:r>
              <a:rPr lang="en-US" dirty="0" smtClean="0"/>
              <a:t>We need to start putting that in.</a:t>
            </a:r>
          </a:p>
          <a:p>
            <a:pPr lvl="1"/>
            <a:r>
              <a:rPr lang="en-US" dirty="0" smtClean="0"/>
              <a:t>However in the workshop that has already been done, so you can skip the next slide, unless you want to try for yourself.</a:t>
            </a:r>
          </a:p>
          <a:p>
            <a:pPr lvl="1"/>
            <a:r>
              <a:rPr lang="en-US" dirty="0" smtClean="0"/>
              <a:t>If you are doing this at home, then you will need to do it however.</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20</a:t>
            </a:fld>
            <a:endParaRPr lang="nl-NL"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85000" lnSpcReduction="10000"/>
          </a:bodyPr>
          <a:lstStyle/>
          <a:p>
            <a:r>
              <a:rPr lang="en-US" sz="1800" dirty="0" smtClean="0"/>
              <a:t>Navigate to 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Arduino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reported (without errors).</a:t>
            </a:r>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b="21053"/>
          <a:stretch>
            <a:fillRect/>
          </a:stretch>
        </p:blipFill>
        <p:spPr bwMode="auto">
          <a:xfrm>
            <a:off x="4999929" y="915566"/>
            <a:ext cx="4124020" cy="4104456"/>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347864" y="1203598"/>
            <a:ext cx="1872208" cy="280831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21</a:t>
            </a:fld>
            <a:endParaRPr lang="nl-NL" dirty="0"/>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22</a:t>
            </a:fld>
            <a:endParaRPr lang="nl-NL"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We have put an empty </a:t>
            </a:r>
            <a:r>
              <a:rPr lang="en-US" dirty="0" err="1" smtClean="0"/>
              <a:t>config</a:t>
            </a:r>
            <a:r>
              <a:rPr lang="en-US" dirty="0" smtClean="0"/>
              <a:t> file on the desktop:</a:t>
            </a:r>
          </a:p>
          <a:p>
            <a:pPr lvl="1"/>
            <a:r>
              <a:rPr lang="en-US" i="1" dirty="0" smtClean="0"/>
              <a:t>scratchClient-Tutorial.scl</a:t>
            </a:r>
          </a:p>
          <a:p>
            <a:r>
              <a:rPr lang="en-US" dirty="0" smtClean="0"/>
              <a:t>Right click the file and choose </a:t>
            </a:r>
            <a:r>
              <a:rPr lang="en-US" i="1" dirty="0" err="1" smtClean="0"/>
              <a:t>scratchClient</a:t>
            </a:r>
            <a:r>
              <a:rPr lang="en-US" i="1" dirty="0" smtClean="0"/>
              <a:t> Edit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pic>
        <p:nvPicPr>
          <p:cNvPr id="1026" name="Picture 2" descr="Y:\screenshots\2018-04-02__22-49-1522702150.jpg"/>
          <p:cNvPicPr>
            <a:picLocks noChangeAspect="1" noChangeArrowheads="1"/>
          </p:cNvPicPr>
          <p:nvPr/>
        </p:nvPicPr>
        <p:blipFill>
          <a:blip r:embed="rId3" cstate="print"/>
          <a:srcRect l="63040" t="5728" r="1129" b="69072"/>
          <a:stretch>
            <a:fillRect/>
          </a:stretch>
        </p:blipFill>
        <p:spPr bwMode="auto">
          <a:xfrm>
            <a:off x="1907704" y="2551212"/>
            <a:ext cx="6192688" cy="244985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364088" y="987574"/>
            <a:ext cx="3456384" cy="3816424"/>
          </a:xfrm>
        </p:spPr>
        <p:txBody>
          <a:bodyPr>
            <a:normAutofit fontScale="62500" lnSpcReduction="20000"/>
          </a:bodyPr>
          <a:lstStyle/>
          <a:p>
            <a:r>
              <a:rPr lang="en-US" b="1" i="1" dirty="0" smtClean="0"/>
              <a:t>Double</a:t>
            </a:r>
            <a:r>
              <a:rPr lang="en-US" dirty="0" smtClean="0"/>
              <a:t>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a:t>
            </a:r>
            <a:r>
              <a:rPr lang="en-US" i="1" dirty="0" smtClean="0"/>
              <a:t>void</a:t>
            </a:r>
            <a:r>
              <a:rPr lang="en-US" dirty="0" smtClean="0"/>
              <a:t> in </a:t>
            </a:r>
            <a:r>
              <a:rPr lang="en-US" i="1" dirty="0" smtClean="0"/>
              <a:t>direction</a:t>
            </a:r>
            <a:r>
              <a:rPr lang="en-US" dirty="0" smtClean="0"/>
              <a:t>.</a:t>
            </a:r>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Pins 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dirty="0"/>
          </a:p>
        </p:txBody>
      </p:sp>
      <p:cxnSp>
        <p:nvCxnSpPr>
          <p:cNvPr id="7" name="Rechte verbindingslijn met pijl 6"/>
          <p:cNvCxnSpPr/>
          <p:nvPr/>
        </p:nvCxnSpPr>
        <p:spPr>
          <a:xfrm flipH="1">
            <a:off x="3635896" y="3147814"/>
            <a:ext cx="1728192" cy="110825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35846"/>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59891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D4</a:t>
            </a:r>
          </a:p>
          <a:p>
            <a:r>
              <a:rPr lang="en-US" sz="1050" dirty="0" smtClean="0"/>
              <a:t>Direction: out</a:t>
            </a:r>
          </a:p>
          <a:p>
            <a:r>
              <a:rPr lang="en-US" sz="1050" dirty="0" smtClean="0"/>
              <a:t>Function: output</a:t>
            </a:r>
          </a:p>
          <a:p>
            <a:r>
              <a:rPr lang="en-US" sz="1050" dirty="0" err="1" smtClean="0"/>
              <a:t>scratchName</a:t>
            </a:r>
            <a:r>
              <a:rPr lang="en-US" sz="1050" dirty="0" smtClean="0"/>
              <a:t>: </a:t>
            </a:r>
            <a:r>
              <a:rPr lang="en-US" sz="1050" dirty="0" err="1" smtClean="0"/>
              <a:t>BigRedLED</a:t>
            </a:r>
            <a:endParaRPr lang="en-US" sz="1050" dirty="0" smtClean="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D7</a:t>
            </a:r>
          </a:p>
          <a:p>
            <a:r>
              <a:rPr lang="en-US" sz="1050" dirty="0" smtClean="0"/>
              <a:t>Direction: in</a:t>
            </a:r>
          </a:p>
          <a:p>
            <a:r>
              <a:rPr lang="en-US" sz="1050" dirty="0" smtClean="0"/>
              <a:t>Function: </a:t>
            </a:r>
            <a:r>
              <a:rPr lang="en-US" sz="1050" dirty="0" err="1" smtClean="0"/>
              <a:t>input_pullup</a:t>
            </a:r>
            <a:endParaRPr lang="en-US" sz="1050" dirty="0" smtClean="0"/>
          </a:p>
          <a:p>
            <a:r>
              <a:rPr lang="en-US" sz="1050" dirty="0" err="1" smtClean="0"/>
              <a:t>scratchName</a:t>
            </a:r>
            <a:r>
              <a:rPr lang="en-US" sz="1050" dirty="0" smtClean="0"/>
              <a:t>: Button</a:t>
            </a:r>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Parameter </a:t>
            </a:r>
            <a:r>
              <a:rPr lang="en-US" sz="1050" dirty="0" err="1" smtClean="0"/>
              <a:t>serial.device</a:t>
            </a:r>
            <a:r>
              <a:rPr lang="en-US" sz="1050" dirty="0" smtClean="0"/>
              <a:t>: /dev/ttyUSB0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(ctrl-S or File </a:t>
            </a:r>
            <a:r>
              <a:rPr lang="en-US" dirty="0" smtClean="0">
                <a:sym typeface="Wingdings" pitchFamily="2" charset="2"/>
              </a:rPr>
              <a:t> Save)</a:t>
            </a:r>
            <a:r>
              <a:rPr lang="en-US" dirty="0" smtClean="0"/>
              <a:t>.</a:t>
            </a:r>
          </a:p>
          <a:p>
            <a:r>
              <a:rPr lang="en-US" b="1" dirty="0" smtClean="0"/>
              <a:t>Warning</a:t>
            </a:r>
            <a:r>
              <a:rPr lang="en-US" dirty="0" smtClean="0"/>
              <a:t>: closing the file without saving will loose all changes.</a:t>
            </a:r>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25</a:t>
            </a:fld>
            <a:endParaRPr lang="nl-NL"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26</a:t>
            </a:fld>
            <a:endParaRPr lang="nl-NL"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27</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5978"/>
            <a:ext cx="8676456" cy="997619"/>
          </a:xfrm>
        </p:spPr>
        <p:txBody>
          <a:bodyPr>
            <a:normAutofit fontScale="90000"/>
          </a:bodyPr>
          <a:lstStyle/>
          <a:p>
            <a:r>
              <a:rPr lang="en-US" dirty="0" smtClean="0"/>
              <a:t>Use </a:t>
            </a:r>
            <a:r>
              <a:rPr lang="en-US" i="1" dirty="0" smtClean="0"/>
              <a:t>short</a:t>
            </a:r>
            <a:r>
              <a:rPr lang="en-US" dirty="0" smtClean="0"/>
              <a:t> wires and use the indicated </a:t>
            </a:r>
            <a:br>
              <a:rPr lang="en-US" dirty="0" smtClean="0"/>
            </a:br>
            <a:r>
              <a:rPr lang="en-US" dirty="0" smtClean="0"/>
              <a:t>holes</a:t>
            </a:r>
            <a:endParaRPr lang="nl-NL" dirty="0"/>
          </a:p>
        </p:txBody>
      </p:sp>
      <p:sp>
        <p:nvSpPr>
          <p:cNvPr id="3" name="Tijdelijke aanduiding voor inhoud 2"/>
          <p:cNvSpPr>
            <a:spLocks noGrp="1"/>
          </p:cNvSpPr>
          <p:nvPr>
            <p:ph idx="1"/>
          </p:nvPr>
        </p:nvSpPr>
        <p:spPr>
          <a:xfrm>
            <a:off x="457200" y="1275605"/>
            <a:ext cx="8229600" cy="3319017"/>
          </a:xfrm>
        </p:spPr>
        <p:txBody>
          <a:bodyPr>
            <a:normAutofit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otherwise run out of long wires later</a:t>
            </a:r>
          </a:p>
          <a:p>
            <a:r>
              <a:rPr lang="en-US" dirty="0" smtClean="0"/>
              <a:t>Ignore wire colors. </a:t>
            </a:r>
          </a:p>
          <a:p>
            <a:r>
              <a:rPr lang="en-US" dirty="0" smtClean="0"/>
              <a:t>You can in principle build up at different places on the breadboard, however …</a:t>
            </a:r>
          </a:p>
          <a:p>
            <a:pPr lvl="1">
              <a:buNone/>
            </a:pPr>
            <a:r>
              <a:rPr lang="en-US" dirty="0" smtClean="0"/>
              <a:t>…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r="887"/>
          <a:stretch>
            <a:fillRect/>
          </a:stretch>
        </p:blipFill>
        <p:spPr bwMode="auto">
          <a:xfrm>
            <a:off x="701496" y="1108329"/>
            <a:ext cx="3366448"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On-line videos	</a:t>
            </a:r>
            <a:endParaRPr lang="nl-NL" dirty="0"/>
          </a:p>
        </p:txBody>
      </p:sp>
      <p:sp>
        <p:nvSpPr>
          <p:cNvPr id="3" name="Tijdelijke aanduiding voor inhoud 2"/>
          <p:cNvSpPr>
            <a:spLocks noGrp="1"/>
          </p:cNvSpPr>
          <p:nvPr>
            <p:ph idx="1"/>
          </p:nvPr>
        </p:nvSpPr>
        <p:spPr/>
        <p:txBody>
          <a:bodyPr>
            <a:normAutofit fontScale="92500"/>
          </a:bodyPr>
          <a:lstStyle/>
          <a:p>
            <a:r>
              <a:rPr lang="en-US" dirty="0" smtClean="0"/>
              <a:t>For on-line videos, look at </a:t>
            </a:r>
            <a:r>
              <a:rPr lang="en-US" dirty="0" err="1" smtClean="0"/>
              <a:t>Youtube</a:t>
            </a:r>
            <a:r>
              <a:rPr lang="en-US" dirty="0" smtClean="0"/>
              <a:t> and search for</a:t>
            </a:r>
            <a:r>
              <a:rPr lang="en-US" i="1" dirty="0" smtClean="0"/>
              <a:t> </a:t>
            </a:r>
            <a:r>
              <a:rPr lang="en-US" i="1" dirty="0" err="1" smtClean="0"/>
              <a:t>scratchClient</a:t>
            </a:r>
            <a:r>
              <a:rPr lang="en-US" i="1" dirty="0" smtClean="0"/>
              <a:t> Tutorials</a:t>
            </a:r>
            <a:r>
              <a:rPr lang="en-US" dirty="0" smtClean="0"/>
              <a:t>.</a:t>
            </a:r>
          </a:p>
          <a:p>
            <a:pPr lvl="1"/>
            <a:r>
              <a:rPr lang="en-US" dirty="0" smtClean="0"/>
              <a:t>This presentation has been updated in some details, but you can still use it.</a:t>
            </a:r>
          </a:p>
          <a:p>
            <a:r>
              <a:rPr lang="en-US" dirty="0" err="1" smtClean="0"/>
              <a:t>ScratchClient</a:t>
            </a:r>
            <a:r>
              <a:rPr lang="en-US" dirty="0" smtClean="0"/>
              <a:t> has two modes of representing the blocks:</a:t>
            </a:r>
          </a:p>
          <a:p>
            <a:pPr lvl="1"/>
            <a:r>
              <a:rPr lang="en-US" dirty="0" smtClean="0"/>
              <a:t>Workshop mode: use name value pairs</a:t>
            </a:r>
          </a:p>
          <a:p>
            <a:pPr lvl="1"/>
            <a:r>
              <a:rPr lang="en-US" dirty="0" smtClean="0"/>
              <a:t>Verbose mode: every input or output variable has its own block</a:t>
            </a:r>
          </a:p>
          <a:p>
            <a:r>
              <a:rPr lang="en-US" dirty="0" smtClean="0"/>
              <a:t>In this workshop we use the workshop mode.</a:t>
            </a:r>
          </a:p>
          <a:p>
            <a:pPr lvl="1"/>
            <a:r>
              <a:rPr lang="en-US" dirty="0" smtClean="0"/>
              <a:t>See appendix A how to get the other representation, which may be handier in certain cases.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155926"/>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a:endCxn id="30" idx="3"/>
          </p:cNvCxnSpPr>
          <p:nvPr/>
        </p:nvCxnSpPr>
        <p:spPr>
          <a:xfrm rot="16200000" flipH="1">
            <a:off x="2651747" y="2017018"/>
            <a:ext cx="566772" cy="1550803"/>
          </a:xfrm>
          <a:prstGeom prst="bentConnector3">
            <a:avLst>
              <a:gd name="adj1" fmla="val 260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907704"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LED</a:t>
            </a:r>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31</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32" idx="0"/>
          </p:cNvCxnSpPr>
          <p:nvPr/>
        </p:nvCxnSpPr>
        <p:spPr>
          <a:xfrm rot="16200000" flipH="1">
            <a:off x="1925706" y="1905676"/>
            <a:ext cx="432048" cy="36004"/>
          </a:xfrm>
          <a:prstGeom prst="bentConnector3">
            <a:avLst>
              <a:gd name="adj1" fmla="val -1887"/>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09375"/>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a:xfrm>
            <a:off x="457200" y="1409526"/>
            <a:ext cx="8229600" cy="3394472"/>
          </a:xfrm>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(actually, 0 to 1.5 volt is considered a LOW input signal)</a:t>
            </a:r>
          </a:p>
          <a:p>
            <a:pPr lvl="1"/>
            <a:r>
              <a:rPr lang="en-US" dirty="0" smtClean="0"/>
              <a:t>5 volt input (actually, 2.5 volt to 5 volt is considered a HIGH input signal)</a:t>
            </a:r>
          </a:p>
          <a:p>
            <a:r>
              <a:rPr lang="en-US" dirty="0" smtClean="0"/>
              <a:t>If it gets something between 1.5 volt and 2.5 volt, the 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32</a:t>
            </a:fld>
            <a:endParaRPr lang="nl-NL"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875097"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2310257" y="2244931"/>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a:stCxn id="32" idx="2"/>
          </p:cNvCxnSpPr>
          <p:nvPr/>
        </p:nvCxnSpPr>
        <p:spPr>
          <a:xfrm flipH="1">
            <a:off x="2555776"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cxnSp>
        <p:nvCxnSpPr>
          <p:cNvPr id="31" name="Rechte verbindingslijn 30"/>
          <p:cNvCxnSpPr>
            <a:endCxn id="32" idx="3"/>
          </p:cNvCxnSpPr>
          <p:nvPr/>
        </p:nvCxnSpPr>
        <p:spPr>
          <a:xfrm flipH="1">
            <a:off x="2814313" y="2427734"/>
            <a:ext cx="893591" cy="1863"/>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6" name="Rechthoek 5"/>
          <p:cNvSpPr/>
          <p:nvPr/>
        </p:nvSpPr>
        <p:spPr>
          <a:xfrm rot="5400000">
            <a:off x="3707904"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23752"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923928"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987824"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8" name="Tekstvak 37"/>
          <p:cNvSpPr txBox="1"/>
          <p:nvPr/>
        </p:nvSpPr>
        <p:spPr>
          <a:xfrm>
            <a:off x="6444208" y="1275606"/>
            <a:ext cx="2232248" cy="2862322"/>
          </a:xfrm>
          <a:prstGeom prst="rect">
            <a:avLst/>
          </a:prstGeom>
          <a:noFill/>
        </p:spPr>
        <p:txBody>
          <a:bodyPr wrap="square" rtlCol="0">
            <a:spAutoFit/>
          </a:bodyPr>
          <a:lstStyle/>
          <a:p>
            <a:r>
              <a:rPr lang="en-US" sz="1200" dirty="0" smtClean="0"/>
              <a:t>If the button is pressed, then it connects 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resistor and through the Digital In unit in the chip, but is small enough that the voltage on the digital input will be very close to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volt if the button is opened</a:t>
            </a:r>
            <a:endParaRPr lang="nl-NL" dirty="0"/>
          </a:p>
        </p:txBody>
      </p: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smtClean="0"/>
              <a:t>Arduino</a:t>
            </a:r>
            <a:endParaRPr lang="nl-NL" dirty="0"/>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4" idx="3"/>
          </p:cNvCxnSpPr>
          <p:nvPr/>
        </p:nvCxnSpPr>
        <p:spPr>
          <a:xfrm rot="5400000">
            <a:off x="3021504" y="1527172"/>
            <a:ext cx="145879" cy="1658971"/>
          </a:xfrm>
          <a:prstGeom prst="bentConnector2">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smtClean="0"/>
              <a:t/>
            </a:r>
            <a:br>
              <a:rPr lang="en-US" sz="1200" dirty="0" smtClean="0"/>
            </a:br>
            <a:r>
              <a:rPr lang="en-US" dirty="0" err="1" smtClean="0"/>
              <a:t>Arduino</a:t>
            </a:r>
            <a:endParaRPr lang="nl-NL" dirty="0"/>
          </a:p>
        </p:txBody>
      </p:sp>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value without external resistor</a:t>
            </a:r>
            <a:endParaRPr lang="nl-NL" dirty="0"/>
          </a:p>
        </p:txBody>
      </p:sp>
      <p:sp>
        <p:nvSpPr>
          <p:cNvPr id="6" name="Rechthoek 5"/>
          <p:cNvSpPr/>
          <p:nvPr/>
        </p:nvSpPr>
        <p:spPr>
          <a:xfrm rot="5400000">
            <a:off x="2339752"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427733"/>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28371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50420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48" name="Lijntoelichting 1 47"/>
          <p:cNvSpPr/>
          <p:nvPr/>
        </p:nvSpPr>
        <p:spPr>
          <a:xfrm>
            <a:off x="4572000" y="1707654"/>
            <a:ext cx="3168352" cy="1872208"/>
          </a:xfrm>
          <a:prstGeom prst="borderCallout1">
            <a:avLst>
              <a:gd name="adj1" fmla="val 7727"/>
              <a:gd name="adj2" fmla="val -3732"/>
              <a:gd name="adj3" fmla="val 14001"/>
              <a:gd name="adj4" fmla="val -59923"/>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You do however not 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pic>
        <p:nvPicPr>
          <p:cNvPr id="49"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0" name="Ovaal 49"/>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200" dirty="0" smtClean="0"/>
              <a:t/>
            </a:r>
            <a:br>
              <a:rPr lang="en-US" sz="1200" dirty="0" smtClean="0"/>
            </a:br>
            <a:r>
              <a:rPr lang="en-US" dirty="0" err="1" smtClean="0"/>
              <a:t>Arduino</a:t>
            </a:r>
            <a:endParaRPr lang="nl-NL" dirty="0"/>
          </a:p>
        </p:txBody>
      </p:sp>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508104" y="1707654"/>
            <a:ext cx="3528392" cy="2664296"/>
          </a:xfrm>
          <a:prstGeom prst="borderCallout1">
            <a:avLst>
              <a:gd name="adj1" fmla="val 7727"/>
              <a:gd name="adj2" fmla="val -3732"/>
              <a:gd name="adj3" fmla="val 36827"/>
              <a:gd name="adj4" fmla="val -36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fine for input, but what happens if you </a:t>
            </a:r>
            <a:r>
              <a:rPr lang="en-US" dirty="0" err="1" smtClean="0"/>
              <a:t>misconfigure</a:t>
            </a:r>
            <a:r>
              <a:rPr lang="en-US" dirty="0" smtClean="0"/>
              <a:t> the pin to be Digital Output, set the value to HIGH and press the button?</a:t>
            </a:r>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up.</a:t>
            </a:r>
            <a:endParaRPr 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200" dirty="0" smtClean="0"/>
              <a:t/>
            </a:r>
            <a:br>
              <a:rPr lang="en-US" sz="1200" dirty="0" smtClean="0"/>
            </a:br>
            <a:r>
              <a:rPr lang="en-US" dirty="0" err="1" smtClean="0"/>
              <a:t>Arduino</a:t>
            </a:r>
            <a:endParaRPr lang="nl-NL" dirty="0"/>
          </a:p>
        </p:txBody>
      </p:sp>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with the switch would prevent damage</a:t>
            </a:r>
            <a:endParaRPr lang="nl-NL" dirty="0"/>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6228184" y="1707654"/>
            <a:ext cx="2808312" cy="1872208"/>
          </a:xfrm>
          <a:prstGeom prst="borderCallout1">
            <a:avLst>
              <a:gd name="adj1" fmla="val 7727"/>
              <a:gd name="adj2" fmla="val -3732"/>
              <a:gd name="adj3" fmla="val 80311"/>
              <a:gd name="adj4" fmla="val -74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now the pin is made HIGH and the button is pressed there will run a small current of 5 volt / 1 </a:t>
            </a:r>
            <a:r>
              <a:rPr lang="en-US" dirty="0" err="1" smtClean="0"/>
              <a:t>kOhm</a:t>
            </a:r>
            <a:r>
              <a:rPr lang="en-US" dirty="0" smtClean="0"/>
              <a:t> = 5 </a:t>
            </a:r>
            <a:r>
              <a:rPr lang="en-US" dirty="0" err="1" smtClean="0"/>
              <a:t>milliAmpere</a:t>
            </a:r>
            <a:r>
              <a:rPr lang="en-US" dirty="0" smtClean="0"/>
              <a:t> which is well below the max of 20 </a:t>
            </a:r>
            <a:r>
              <a:rPr lang="en-US" dirty="0" err="1" smtClean="0"/>
              <a:t>mA</a:t>
            </a:r>
            <a:r>
              <a:rPr lang="en-US" dirty="0" smtClean="0"/>
              <a:t>.</a:t>
            </a:r>
          </a:p>
        </p:txBody>
      </p:sp>
      <p:sp>
        <p:nvSpPr>
          <p:cNvPr id="29" name="Rechthoek 28"/>
          <p:cNvSpPr/>
          <p:nvPr/>
        </p:nvSpPr>
        <p:spPr>
          <a:xfrm rot="5400000">
            <a:off x="3707904" y="321982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kstvak 18"/>
          <p:cNvSpPr txBox="1"/>
          <p:nvPr/>
        </p:nvSpPr>
        <p:spPr>
          <a:xfrm>
            <a:off x="2987824" y="3147814"/>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smtClean="0"/>
              <a:t/>
            </a:r>
            <a:br>
              <a:rPr lang="en-US" sz="1200" dirty="0" smtClean="0"/>
            </a:br>
            <a:r>
              <a:rPr lang="en-US" dirty="0" err="1" smtClean="0"/>
              <a:t>Arduino</a:t>
            </a:r>
            <a:endParaRPr lang="nl-NL" dirty="0"/>
          </a:p>
        </p:txBody>
      </p:sp>
      <p:sp>
        <p:nvSpPr>
          <p:cNvPr id="2" name="Titel 1"/>
          <p:cNvSpPr>
            <a:spLocks noGrp="1"/>
          </p:cNvSpPr>
          <p:nvPr>
            <p:ph type="title"/>
          </p:nvPr>
        </p:nvSpPr>
        <p:spPr>
          <a:xfrm>
            <a:off x="457200" y="0"/>
            <a:ext cx="8229600" cy="1275606"/>
          </a:xfrm>
        </p:spPr>
        <p:txBody>
          <a:bodyPr>
            <a:normAutofit fontScale="90000"/>
          </a:bodyPr>
          <a:lstStyle/>
          <a:p>
            <a:r>
              <a:rPr lang="en-US" dirty="0" smtClean="0"/>
              <a:t>When port is correctly configured as Digital In, the resistor in series is OK</a:t>
            </a:r>
            <a:endParaRPr lang="nl-NL" dirty="0"/>
          </a:p>
        </p:txBody>
      </p:sp>
      <p:sp>
        <p:nvSpPr>
          <p:cNvPr id="6" name="Rechthoek 5"/>
          <p:cNvSpPr/>
          <p:nvPr/>
        </p:nvSpPr>
        <p:spPr>
          <a:xfrm rot="5400000">
            <a:off x="2339752"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3456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338437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4572000" y="1275606"/>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4644008" y="3507854"/>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427733"/>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28371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50420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796136" y="1491630"/>
            <a:ext cx="3240360" cy="2952328"/>
          </a:xfrm>
          <a:prstGeom prst="borderCallout1">
            <a:avLst>
              <a:gd name="adj1" fmla="val 17456"/>
              <a:gd name="adj2" fmla="val -3914"/>
              <a:gd name="adj3" fmla="val 57104"/>
              <a:gd name="adj4" fmla="val -518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p>
          <a:p>
            <a:pPr algn="ctr"/>
            <a:endParaRPr lang="en-US" dirty="0" smtClean="0"/>
          </a:p>
          <a:p>
            <a:pPr algn="ctr"/>
            <a:r>
              <a:rPr lang="en-US" dirty="0" smtClean="0"/>
              <a:t>When the switched is closed there will run a small current through the resistors.  Therefore, the input 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p>
        </p:txBody>
      </p:sp>
      <p:sp>
        <p:nvSpPr>
          <p:cNvPr id="24" name="Rechthoek 23"/>
          <p:cNvSpPr/>
          <p:nvPr/>
        </p:nvSpPr>
        <p:spPr>
          <a:xfrm rot="5400000">
            <a:off x="3707904" y="321982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2987824" y="3147814"/>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4104456" cy="3672408"/>
          </a:xfrm>
        </p:spPr>
        <p:txBody>
          <a:bodyPr>
            <a:normAutofit fontScale="92500" lnSpcReduction="10000"/>
          </a:bodyPr>
          <a:lstStyle/>
          <a:p>
            <a:r>
              <a:rPr lang="en-US" sz="2000" dirty="0" smtClean="0"/>
              <a:t>Welcome and introduction presentation (5 min).</a:t>
            </a:r>
          </a:p>
          <a:p>
            <a:r>
              <a:rPr lang="en-US" sz="2000" dirty="0" smtClean="0"/>
              <a:t>After that everyone will work at his or her own pace.</a:t>
            </a:r>
          </a:p>
          <a:p>
            <a:r>
              <a:rPr lang="en-US" sz="2000" dirty="0" smtClean="0"/>
              <a:t>Choose with your “workplace partner” which topics you want to do.</a:t>
            </a:r>
          </a:p>
          <a:p>
            <a:pPr lvl="1"/>
            <a:r>
              <a:rPr lang="en-US" sz="1600" dirty="0" smtClean="0"/>
              <a:t>There is more material than what can be covered in 110 minutes.</a:t>
            </a:r>
          </a:p>
          <a:p>
            <a:r>
              <a:rPr lang="en-US" sz="2000" dirty="0" smtClean="0"/>
              <a:t>Language: English, German and Dutch</a:t>
            </a:r>
          </a:p>
          <a:p>
            <a:r>
              <a:rPr lang="en-US" sz="2000" dirty="0" smtClean="0"/>
              <a:t>At the end copy the material you created to your USB stick (if you want)</a:t>
            </a:r>
          </a:p>
          <a:p>
            <a:r>
              <a:rPr lang="en-US" sz="2000" dirty="0" smtClean="0"/>
              <a:t>Break down &amp; clean up (5 min)</a:t>
            </a:r>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tool.</a:t>
            </a:r>
          </a:p>
          <a:p>
            <a:pPr marL="447675" lvl="1" indent="-276225">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447675" lvl="1" indent="-276225">
              <a:spcBef>
                <a:spcPct val="20000"/>
              </a:spcBef>
              <a:buFont typeface="+mj-lt"/>
              <a:buAutoNum type="arabicPeriod"/>
            </a:pPr>
            <a:r>
              <a:rPr lang="en-US" sz="2000" dirty="0" smtClean="0"/>
              <a:t>Write some code in Scratch</a:t>
            </a:r>
          </a:p>
          <a:p>
            <a:pPr marL="447675" lvl="1" indent="-276225">
              <a:spcBef>
                <a:spcPct val="20000"/>
              </a:spcBef>
              <a:buFont typeface="+mj-lt"/>
              <a:buAutoNum type="arabicPeriod"/>
            </a:pPr>
            <a:r>
              <a:rPr lang="en-US" sz="2000" dirty="0" smtClean="0"/>
              <a:t>Add more hardware and update the </a:t>
            </a:r>
            <a:r>
              <a:rPr lang="en-US" sz="2000" dirty="0" err="1" smtClean="0"/>
              <a:t>config</a:t>
            </a:r>
            <a:r>
              <a:rPr lang="en-US" sz="2000" dirty="0" smtClean="0"/>
              <a:t> file.</a:t>
            </a:r>
          </a:p>
          <a:p>
            <a:pPr marL="447675" lvl="1" indent="-276225">
              <a:spcBef>
                <a:spcPct val="20000"/>
              </a:spcBef>
              <a:buFont typeface="+mj-lt"/>
              <a:buAutoNum type="arabicPeriod"/>
            </a:pPr>
            <a:r>
              <a:rPr lang="en-US" sz="2000" dirty="0" smtClean="0"/>
              <a:t>And repeat this.</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a:xfrm>
            <a:off x="467544" y="1059582"/>
            <a:ext cx="8229600" cy="3394472"/>
          </a:xfrm>
        </p:spPr>
        <p:txBody>
          <a:bodyPr>
            <a:noAutofit/>
          </a:bodyPr>
          <a:lstStyle/>
          <a:p>
            <a:r>
              <a:rPr lang="en-US" sz="2000" dirty="0" smtClean="0"/>
              <a:t>Connect the 9 volt connector to the board and switch power on</a:t>
            </a:r>
          </a:p>
          <a:p>
            <a:pPr lvl="1"/>
            <a:r>
              <a:rPr lang="en-US" sz="1600" dirty="0" smtClean="0"/>
              <a:t>Although as long as you are only having a LED that is used, the power supplied via USB is sufficient</a:t>
            </a:r>
          </a:p>
          <a:p>
            <a:r>
              <a:rPr lang="en-US" sz="2000" dirty="0" smtClean="0"/>
              <a:t>Connect the USB connector to the </a:t>
            </a:r>
            <a:r>
              <a:rPr lang="en-US" sz="2000" dirty="0" err="1" smtClean="0"/>
              <a:t>Arduino</a:t>
            </a:r>
            <a:endParaRPr lang="en-US" sz="2000" dirty="0" smtClean="0"/>
          </a:p>
          <a:p>
            <a:r>
              <a:rPr lang="en-US" sz="2000" dirty="0" err="1" smtClean="0"/>
              <a:t>Doubleclick</a:t>
            </a:r>
            <a:r>
              <a:rPr lang="en-US" sz="2000" dirty="0" smtClean="0"/>
              <a:t> </a:t>
            </a:r>
            <a:r>
              <a:rPr lang="en-US" sz="2000" i="1" dirty="0" err="1" smtClean="0"/>
              <a:t>scratchClient</a:t>
            </a:r>
            <a:r>
              <a:rPr lang="en-US" sz="2000" i="1" dirty="0" smtClean="0"/>
              <a:t> Tutorial.scl</a:t>
            </a:r>
            <a:r>
              <a:rPr lang="en-US" sz="2000" dirty="0" smtClean="0"/>
              <a:t> on the desktop to start </a:t>
            </a:r>
            <a:br>
              <a:rPr lang="en-US" sz="2000" dirty="0" smtClean="0"/>
            </a:br>
            <a:r>
              <a:rPr lang="en-US" sz="2000" dirty="0" err="1" smtClean="0"/>
              <a:t>scratchClient</a:t>
            </a:r>
            <a:r>
              <a:rPr lang="en-US" sz="2000" dirty="0" smtClean="0"/>
              <a:t> with the </a:t>
            </a:r>
            <a:r>
              <a:rPr lang="en-US" sz="2000" dirty="0" err="1" smtClean="0"/>
              <a:t>config</a:t>
            </a:r>
            <a:r>
              <a:rPr lang="en-US" sz="2000" dirty="0" smtClean="0"/>
              <a:t> file you have just updated</a:t>
            </a:r>
          </a:p>
          <a:p>
            <a:r>
              <a:rPr lang="en-US" sz="2000" dirty="0" smtClean="0"/>
              <a:t>It will also open a browser window where you can see variables </a:t>
            </a:r>
          </a:p>
          <a:p>
            <a:pPr lvl="1"/>
            <a:r>
              <a:rPr lang="en-US" sz="1600" dirty="0" smtClean="0"/>
              <a:t>Explained later in the presentation</a:t>
            </a:r>
          </a:p>
          <a:p>
            <a:r>
              <a:rPr lang="en-US" sz="2000" dirty="0" smtClean="0"/>
              <a:t>In the terminal window you will see complaints that </a:t>
            </a:r>
            <a:r>
              <a:rPr lang="en-US" sz="2000" dirty="0" err="1" smtClean="0"/>
              <a:t>scratchClient</a:t>
            </a:r>
            <a:r>
              <a:rPr lang="en-US" sz="2000" dirty="0" smtClean="0"/>
              <a:t> has 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pic>
        <p:nvPicPr>
          <p:cNvPr id="2050" name="Picture 2" descr="Y:\screenshots\2018-04-02__23-01-1522702871.jpg"/>
          <p:cNvPicPr>
            <a:picLocks noChangeAspect="1" noChangeArrowheads="1"/>
          </p:cNvPicPr>
          <p:nvPr/>
        </p:nvPicPr>
        <p:blipFill>
          <a:blip r:embed="rId3" cstate="print"/>
          <a:srcRect t="15384" b="7692"/>
          <a:stretch>
            <a:fillRect/>
          </a:stretch>
        </p:blipFill>
        <p:spPr bwMode="auto">
          <a:xfrm>
            <a:off x="6948264" y="2283718"/>
            <a:ext cx="944037" cy="72008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 Scratch 2</a:t>
            </a:r>
            <a:endParaRPr lang="nl-NL" dirty="0"/>
          </a:p>
        </p:txBody>
      </p:sp>
      <p:sp>
        <p:nvSpPr>
          <p:cNvPr id="3" name="Tijdelijke aanduiding voor inhoud 2"/>
          <p:cNvSpPr>
            <a:spLocks noGrp="1"/>
          </p:cNvSpPr>
          <p:nvPr>
            <p:ph idx="1"/>
          </p:nvPr>
        </p:nvSpPr>
        <p:spPr/>
        <p:txBody>
          <a:bodyPr/>
          <a:lstStyle/>
          <a:p>
            <a:r>
              <a:rPr lang="en-US" dirty="0" smtClean="0"/>
              <a:t>Simplest is to start the file on the desktop</a:t>
            </a:r>
          </a:p>
          <a:p>
            <a:r>
              <a:rPr lang="en-US" dirty="0" err="1" smtClean="0"/>
              <a:t>Doubleclick</a:t>
            </a:r>
            <a:r>
              <a:rPr lang="en-US" dirty="0" smtClean="0"/>
              <a:t> the icon</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See the appendix how make such a file yourself</a:t>
            </a:r>
          </a:p>
          <a:p>
            <a:pPr lvl="1"/>
            <a:r>
              <a:rPr lang="en-US" dirty="0" smtClean="0"/>
              <a:t>There are some anomalies to deal with in the current release of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pic>
        <p:nvPicPr>
          <p:cNvPr id="3074" name="Picture 2" descr="Y:\screenshots\2018-04-02__23-01-1522702881.jpg"/>
          <p:cNvPicPr>
            <a:picLocks noChangeAspect="1" noChangeArrowheads="1"/>
          </p:cNvPicPr>
          <p:nvPr/>
        </p:nvPicPr>
        <p:blipFill>
          <a:blip r:embed="rId2" cstate="print"/>
          <a:srcRect/>
          <a:stretch>
            <a:fillRect/>
          </a:stretch>
        </p:blipFill>
        <p:spPr bwMode="auto">
          <a:xfrm>
            <a:off x="3419872" y="1707654"/>
            <a:ext cx="1133475" cy="1038225"/>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pic>
        <p:nvPicPr>
          <p:cNvPr id="4098" name="Picture 2" descr="Y:\screenshots\2018-04-02__23-21-1522704082.jpg"/>
          <p:cNvPicPr>
            <a:picLocks noChangeAspect="1" noChangeArrowheads="1"/>
          </p:cNvPicPr>
          <p:nvPr/>
        </p:nvPicPr>
        <p:blipFill>
          <a:blip r:embed="rId2" cstate="print"/>
          <a:srcRect/>
          <a:stretch>
            <a:fillRect/>
          </a:stretch>
        </p:blipFill>
        <p:spPr bwMode="auto">
          <a:xfrm>
            <a:off x="251520" y="123478"/>
            <a:ext cx="6737312" cy="4536504"/>
          </a:xfrm>
          <a:prstGeom prst="rect">
            <a:avLst/>
          </a:prstGeom>
          <a:noFill/>
        </p:spPr>
      </p:pic>
      <p:cxnSp>
        <p:nvCxnSpPr>
          <p:cNvPr id="6" name="Rechte verbindingslijn met pijl 5"/>
          <p:cNvCxnSpPr/>
          <p:nvPr/>
        </p:nvCxnSpPr>
        <p:spPr>
          <a:xfrm flipH="1" flipV="1">
            <a:off x="3707904" y="699542"/>
            <a:ext cx="360040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kstvak 8"/>
          <p:cNvSpPr txBox="1"/>
          <p:nvPr/>
        </p:nvSpPr>
        <p:spPr>
          <a:xfrm>
            <a:off x="7380312" y="1059582"/>
            <a:ext cx="1584176" cy="2862322"/>
          </a:xfrm>
          <a:prstGeom prst="rect">
            <a:avLst/>
          </a:prstGeom>
          <a:noFill/>
        </p:spPr>
        <p:txBody>
          <a:bodyPr wrap="square" rtlCol="0">
            <a:spAutoFit/>
          </a:bodyPr>
          <a:lstStyle/>
          <a:p>
            <a:r>
              <a:rPr lang="en-US" dirty="0" smtClean="0"/>
              <a:t>Click on this sprite to make the extension blocks visible.</a:t>
            </a:r>
          </a:p>
          <a:p>
            <a:endParaRPr lang="en-US" dirty="0" smtClean="0"/>
          </a:p>
          <a:p>
            <a:r>
              <a:rPr lang="en-US" dirty="0" smtClean="0"/>
              <a:t>You need to do this every time that you open the Scratch project.</a:t>
            </a:r>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6802DAD7-DC19-4A9E-93C3-E71314786426}" type="slidenum">
              <a:rPr lang="nl-NL" smtClean="0"/>
              <a:pPr/>
              <a:t>43</a:t>
            </a:fld>
            <a:endParaRPr lang="nl-NL"/>
          </a:p>
        </p:txBody>
      </p:sp>
      <p:pic>
        <p:nvPicPr>
          <p:cNvPr id="5122" name="Picture 2" descr="Y:\screenshots\2018-04-02__23-30-1522704618.jpg"/>
          <p:cNvPicPr>
            <a:picLocks noChangeAspect="1" noChangeArrowheads="1"/>
          </p:cNvPicPr>
          <p:nvPr/>
        </p:nvPicPr>
        <p:blipFill>
          <a:blip r:embed="rId2" cstate="print"/>
          <a:srcRect/>
          <a:stretch>
            <a:fillRect/>
          </a:stretch>
        </p:blipFill>
        <p:spPr bwMode="auto">
          <a:xfrm>
            <a:off x="251520" y="123478"/>
            <a:ext cx="6630370" cy="4464496"/>
          </a:xfrm>
          <a:prstGeom prst="rect">
            <a:avLst/>
          </a:prstGeom>
          <a:noFill/>
        </p:spPr>
      </p:pic>
      <p:cxnSp>
        <p:nvCxnSpPr>
          <p:cNvPr id="4" name="Rechte verbindingslijn met pijl 3"/>
          <p:cNvCxnSpPr/>
          <p:nvPr/>
        </p:nvCxnSpPr>
        <p:spPr>
          <a:xfrm flipH="1">
            <a:off x="5076056" y="1275606"/>
            <a:ext cx="2304256"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kstvak 5"/>
          <p:cNvSpPr txBox="1"/>
          <p:nvPr/>
        </p:nvSpPr>
        <p:spPr>
          <a:xfrm>
            <a:off x="7524328" y="1203598"/>
            <a:ext cx="1440160" cy="1754326"/>
          </a:xfrm>
          <a:prstGeom prst="rect">
            <a:avLst/>
          </a:prstGeom>
          <a:noFill/>
        </p:spPr>
        <p:txBody>
          <a:bodyPr wrap="square" rtlCol="0">
            <a:spAutoFit/>
          </a:bodyPr>
          <a:lstStyle/>
          <a:p>
            <a:r>
              <a:rPr lang="en-US" dirty="0" smtClean="0"/>
              <a:t>Clicking on the green sprite caused the extra blocks to appear</a:t>
            </a:r>
            <a:endParaRPr lang="nl-NL"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330824" cy="3816424"/>
          </a:xfrm>
        </p:spPr>
        <p:txBody>
          <a:bodyPr>
            <a:normAutofit fontScale="92500" lnSpcReduction="20000"/>
          </a:bodyPr>
          <a:lstStyle/>
          <a:p>
            <a:r>
              <a:rPr lang="en-US" dirty="0" smtClean="0"/>
              <a:t>Create this program in Scratch (put it in the screen or the Cat sprite)</a:t>
            </a:r>
          </a:p>
          <a:p>
            <a:r>
              <a:rPr lang="en-US" dirty="0" smtClean="0"/>
              <a:t>Try it out (click the set of blocks or click the green flag above the animation window).</a:t>
            </a:r>
          </a:p>
          <a:p>
            <a:r>
              <a:rPr lang="en-US" dirty="0" smtClean="0"/>
              <a:t>Digital in (Button):</a:t>
            </a:r>
          </a:p>
          <a:p>
            <a:pPr lvl="1"/>
            <a:r>
              <a:rPr lang="en-US" dirty="0" smtClean="0"/>
              <a:t>0 = pressed</a:t>
            </a:r>
          </a:p>
          <a:p>
            <a:pPr lvl="1"/>
            <a:r>
              <a:rPr lang="en-US" dirty="0" smtClean="0"/>
              <a:t>1 = not pressed</a:t>
            </a:r>
          </a:p>
          <a:p>
            <a:r>
              <a:rPr lang="en-US" dirty="0" smtClean="0"/>
              <a:t>Digital out (LED)</a:t>
            </a:r>
          </a:p>
          <a:p>
            <a:pPr lvl="1"/>
            <a:r>
              <a:rPr lang="en-US" dirty="0" smtClean="0"/>
              <a:t>0 = off</a:t>
            </a:r>
          </a:p>
          <a:p>
            <a:pPr lvl="1"/>
            <a:r>
              <a:rPr lang="en-US" dirty="0" smtClean="0"/>
              <a:t>1 = on</a:t>
            </a:r>
          </a:p>
          <a:p>
            <a:r>
              <a:rPr lang="en-US" dirty="0" err="1" smtClean="0"/>
              <a:t>Analyse</a:t>
            </a:r>
            <a:r>
              <a:rPr lang="en-US" dirty="0" smtClean="0"/>
              <a:t> how the program works.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pic>
        <p:nvPicPr>
          <p:cNvPr id="7170" name="Picture 2" descr="Y:\screenshots\2018-04-03__00-24-1522707846.jpg"/>
          <p:cNvPicPr>
            <a:picLocks noChangeAspect="1" noChangeArrowheads="1"/>
          </p:cNvPicPr>
          <p:nvPr/>
        </p:nvPicPr>
        <p:blipFill>
          <a:blip r:embed="rId3" cstate="print"/>
          <a:srcRect/>
          <a:stretch>
            <a:fillRect/>
          </a:stretch>
        </p:blipFill>
        <p:spPr bwMode="auto">
          <a:xfrm>
            <a:off x="5004048" y="1131590"/>
            <a:ext cx="3248025" cy="1238250"/>
          </a:xfrm>
          <a:prstGeom prst="rect">
            <a:avLst/>
          </a:prstGeom>
          <a:noFill/>
        </p:spPr>
      </p:pic>
      <p:cxnSp>
        <p:nvCxnSpPr>
          <p:cNvPr id="7" name="Rechte verbindingslijn met pijl 6"/>
          <p:cNvCxnSpPr/>
          <p:nvPr/>
        </p:nvCxnSpPr>
        <p:spPr>
          <a:xfrm flipH="1" flipV="1">
            <a:off x="6588224" y="2067694"/>
            <a:ext cx="360040"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p:nvPr/>
        </p:nvCxnSpPr>
        <p:spPr>
          <a:xfrm flipV="1">
            <a:off x="7308304" y="2067694"/>
            <a:ext cx="648072"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kstvak 14"/>
          <p:cNvSpPr txBox="1"/>
          <p:nvPr/>
        </p:nvSpPr>
        <p:spPr>
          <a:xfrm>
            <a:off x="5364088" y="3579862"/>
            <a:ext cx="3312368" cy="1200329"/>
          </a:xfrm>
          <a:prstGeom prst="rect">
            <a:avLst/>
          </a:prstGeom>
          <a:noFill/>
        </p:spPr>
        <p:txBody>
          <a:bodyPr wrap="square" rtlCol="0">
            <a:spAutoFit/>
          </a:bodyPr>
          <a:lstStyle/>
          <a:p>
            <a:r>
              <a:rPr lang="en-US" dirty="0" smtClean="0"/>
              <a:t>Use these arrows to select the correct value (the black on grey background is not so easily visible)</a:t>
            </a:r>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b="1" dirty="0" smtClean="0"/>
              <a:t>only then </a:t>
            </a:r>
            <a:r>
              <a:rPr lang="en-US" dirty="0" err="1" smtClean="0"/>
              <a:t>scratchClient</a:t>
            </a:r>
            <a:r>
              <a:rPr lang="en-US" dirty="0" smtClean="0"/>
              <a:t> works.</a:t>
            </a:r>
          </a:p>
          <a:p>
            <a:pPr lvl="1"/>
            <a:r>
              <a:rPr lang="en-US" dirty="0" smtClean="0"/>
              <a:t>It may take 10 seconds after both </a:t>
            </a:r>
            <a:r>
              <a:rPr lang="en-US" dirty="0" err="1" smtClean="0"/>
              <a:t>scratchClient</a:t>
            </a:r>
            <a:r>
              <a:rPr lang="en-US" dirty="0" smtClean="0"/>
              <a:t> and the </a:t>
            </a:r>
            <a:r>
              <a:rPr lang="en-US" dirty="0" err="1" smtClean="0"/>
              <a:t>scratchClient</a:t>
            </a:r>
            <a:r>
              <a:rPr lang="en-US" dirty="0" smtClean="0"/>
              <a:t> extensions in Scratch 2 are loaded before this happens.</a:t>
            </a:r>
          </a:p>
          <a:p>
            <a:pPr lvl="1"/>
            <a:r>
              <a:rPr lang="en-US" dirty="0" smtClean="0"/>
              <a:t>So 10 seconds after you clicked on the green sprite.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PiAndMore10.5\Screenshots2\2018-02-22__12-37-1519299468.jpg"/>
          <p:cNvPicPr>
            <a:picLocks noChangeAspect="1" noChangeArrowheads="1"/>
          </p:cNvPicPr>
          <p:nvPr/>
        </p:nvPicPr>
        <p:blipFill>
          <a:blip r:embed="rId2" cstate="print"/>
          <a:srcRect/>
          <a:stretch>
            <a:fillRect/>
          </a:stretch>
        </p:blipFill>
        <p:spPr bwMode="auto">
          <a:xfrm>
            <a:off x="179512" y="1419622"/>
            <a:ext cx="4400724" cy="3300543"/>
          </a:xfrm>
          <a:prstGeom prst="rect">
            <a:avLst/>
          </a:prstGeom>
          <a:noFill/>
        </p:spPr>
      </p:pic>
      <p:sp>
        <p:nvSpPr>
          <p:cNvPr id="2" name="Titel 1"/>
          <p:cNvSpPr>
            <a:spLocks noGrp="1"/>
          </p:cNvSpPr>
          <p:nvPr>
            <p:ph type="title"/>
          </p:nvPr>
        </p:nvSpPr>
        <p:spPr>
          <a:xfrm>
            <a:off x="457200" y="205978"/>
            <a:ext cx="8229600" cy="1069628"/>
          </a:xfrm>
        </p:spPr>
        <p:txBody>
          <a:bodyPr>
            <a:normAutofit fontScale="90000"/>
          </a:bodyPr>
          <a:lstStyle/>
          <a:p>
            <a:r>
              <a:rPr lang="en-US" dirty="0" smtClean="0"/>
              <a:t>You can monitor the values that are exchanged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sp>
        <p:nvSpPr>
          <p:cNvPr id="6" name="Tijdelijke aanduiding voor inhoud 2"/>
          <p:cNvSpPr>
            <a:spLocks noGrp="1"/>
          </p:cNvSpPr>
          <p:nvPr>
            <p:ph idx="1"/>
          </p:nvPr>
        </p:nvSpPr>
        <p:spPr>
          <a:xfrm>
            <a:off x="5148064" y="1337518"/>
            <a:ext cx="3826768" cy="3394472"/>
          </a:xfrm>
        </p:spPr>
        <p:txBody>
          <a:bodyPr>
            <a:normAutofit/>
          </a:bodyPr>
          <a:lstStyle/>
          <a:p>
            <a:r>
              <a:rPr lang="en-US" sz="1400" dirty="0" smtClean="0"/>
              <a:t>Together with </a:t>
            </a:r>
            <a:r>
              <a:rPr lang="en-US" sz="1400" dirty="0" err="1" smtClean="0"/>
              <a:t>scratchClient</a:t>
            </a:r>
            <a:r>
              <a:rPr lang="en-US" sz="1400" dirty="0" smtClean="0"/>
              <a:t>, the browser is opened with URL </a:t>
            </a:r>
            <a:r>
              <a:rPr lang="en-US" sz="1400" i="1" dirty="0" smtClean="0"/>
              <a:t>localhost:8080/adapters</a:t>
            </a:r>
          </a:p>
          <a:p>
            <a:r>
              <a:rPr lang="en-US" sz="1400" dirty="0" smtClean="0"/>
              <a:t>Note the input &amp; output directions: </a:t>
            </a:r>
          </a:p>
          <a:p>
            <a:pPr lvl="1"/>
            <a:r>
              <a:rPr lang="en-US" sz="1200" dirty="0" smtClean="0"/>
              <a:t>Output of an adapter is an input for Scratch.</a:t>
            </a:r>
          </a:p>
          <a:p>
            <a:pPr lvl="1"/>
            <a:r>
              <a:rPr lang="en-US" sz="1200" dirty="0" smtClean="0"/>
              <a:t>Output of Scratch is an input for the adapters. </a:t>
            </a:r>
          </a:p>
          <a:p>
            <a:pPr lvl="1"/>
            <a:r>
              <a:rPr lang="en-US" sz="1200" dirty="0" smtClean="0"/>
              <a:t>Hence the names input and output look to be reversed from what is in the </a:t>
            </a:r>
            <a:r>
              <a:rPr lang="en-US" sz="1200" dirty="0" err="1" smtClean="0"/>
              <a:t>config</a:t>
            </a:r>
            <a:r>
              <a:rPr lang="en-US" sz="1200" dirty="0" smtClean="0"/>
              <a:t> file.</a:t>
            </a:r>
          </a:p>
          <a:p>
            <a:pPr lvl="1"/>
            <a:r>
              <a:rPr lang="en-US" sz="1200" dirty="0" smtClean="0"/>
              <a:t>Therefore best refer to the variable names.</a:t>
            </a:r>
          </a:p>
          <a:p>
            <a:r>
              <a:rPr lang="en-US" sz="1400" dirty="0" smtClean="0"/>
              <a:t>You will see that values are only displayed after they have changed (otherwise a question mark (?) is displayed).</a:t>
            </a:r>
          </a:p>
          <a:p>
            <a:r>
              <a:rPr lang="en-US" sz="1400" dirty="0" smtClean="0"/>
              <a:t>Not for now, but you can click the field and type a value which then will be sent in the appropriate direction.</a:t>
            </a:r>
            <a:endParaRPr lang="nl-NL" sz="1400" dirty="0"/>
          </a:p>
        </p:txBody>
      </p:sp>
      <p:sp>
        <p:nvSpPr>
          <p:cNvPr id="7" name="Ovaal 6"/>
          <p:cNvSpPr/>
          <p:nvPr/>
        </p:nvSpPr>
        <p:spPr>
          <a:xfrm>
            <a:off x="69404" y="2595588"/>
            <a:ext cx="1224136"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3203848" y="2597150"/>
            <a:ext cx="1331640"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Change the program</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en-US" dirty="0" smtClean="0"/>
              <a:t>Make a change in the program so that the LED goes on when the button is pressed. </a:t>
            </a:r>
          </a:p>
          <a:p>
            <a:r>
              <a:rPr lang="en-US" dirty="0" smtClean="0"/>
              <a:t>There are (at least) two ways</a:t>
            </a:r>
          </a:p>
          <a:p>
            <a:r>
              <a:rPr lang="en-US" dirty="0" smtClean="0"/>
              <a:t>You need the blocks depicted here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47</a:t>
            </a:fld>
            <a:endParaRPr lang="nl-NL" dirty="0"/>
          </a:p>
        </p:txBody>
      </p:sp>
      <p:sp>
        <p:nvSpPr>
          <p:cNvPr id="7" name="Tekstvak 6"/>
          <p:cNvSpPr txBox="1"/>
          <p:nvPr/>
        </p:nvSpPr>
        <p:spPr>
          <a:xfrm>
            <a:off x="5508104" y="2346434"/>
            <a:ext cx="2058384" cy="369332"/>
          </a:xfrm>
          <a:prstGeom prst="rect">
            <a:avLst/>
          </a:prstGeom>
          <a:noFill/>
        </p:spPr>
        <p:txBody>
          <a:bodyPr wrap="none" rtlCol="0">
            <a:spAutoFit/>
          </a:bodyPr>
          <a:lstStyle/>
          <a:p>
            <a:r>
              <a:rPr lang="en-US" dirty="0" smtClean="0"/>
              <a:t>Blocks for method 1</a:t>
            </a:r>
            <a:endParaRPr lang="nl-NL" dirty="0"/>
          </a:p>
        </p:txBody>
      </p:sp>
      <p:sp>
        <p:nvSpPr>
          <p:cNvPr id="8" name="Tekstvak 7"/>
          <p:cNvSpPr txBox="1"/>
          <p:nvPr/>
        </p:nvSpPr>
        <p:spPr>
          <a:xfrm>
            <a:off x="5508104" y="4362658"/>
            <a:ext cx="2058384" cy="369332"/>
          </a:xfrm>
          <a:prstGeom prst="rect">
            <a:avLst/>
          </a:prstGeom>
          <a:noFill/>
        </p:spPr>
        <p:txBody>
          <a:bodyPr wrap="none" rtlCol="0">
            <a:spAutoFit/>
          </a:bodyPr>
          <a:lstStyle/>
          <a:p>
            <a:r>
              <a:rPr lang="en-US" dirty="0" smtClean="0"/>
              <a:t>Blocks for method 2</a:t>
            </a:r>
            <a:endParaRPr lang="nl-NL" dirty="0"/>
          </a:p>
        </p:txBody>
      </p:sp>
      <p:pic>
        <p:nvPicPr>
          <p:cNvPr id="1027" name="Picture 3" descr="Y:\screenshots\2018-09-02__16-14-1535897669.jpg"/>
          <p:cNvPicPr>
            <a:picLocks noChangeAspect="1" noChangeArrowheads="1"/>
          </p:cNvPicPr>
          <p:nvPr/>
        </p:nvPicPr>
        <p:blipFill>
          <a:blip r:embed="rId2" cstate="print"/>
          <a:srcRect/>
          <a:stretch>
            <a:fillRect/>
          </a:stretch>
        </p:blipFill>
        <p:spPr bwMode="auto">
          <a:xfrm>
            <a:off x="5292080" y="483518"/>
            <a:ext cx="3171825" cy="1876425"/>
          </a:xfrm>
          <a:prstGeom prst="rect">
            <a:avLst/>
          </a:prstGeom>
          <a:noFill/>
        </p:spPr>
      </p:pic>
      <p:pic>
        <p:nvPicPr>
          <p:cNvPr id="1028" name="Picture 4" descr="Y:\screenshots\2018-09-02__16-12-1535897576.jpg"/>
          <p:cNvPicPr>
            <a:picLocks noChangeAspect="1" noChangeArrowheads="1"/>
          </p:cNvPicPr>
          <p:nvPr/>
        </p:nvPicPr>
        <p:blipFill>
          <a:blip r:embed="rId3" cstate="print"/>
          <a:srcRect/>
          <a:stretch>
            <a:fillRect/>
          </a:stretch>
        </p:blipFill>
        <p:spPr bwMode="auto">
          <a:xfrm>
            <a:off x="5292080" y="3147814"/>
            <a:ext cx="2105025" cy="129540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a:bodyPr>
          <a:lstStyle/>
          <a:p>
            <a:r>
              <a:rPr lang="en-US" dirty="0" smtClean="0"/>
              <a:t>Check whether you have multiple Scratch instances open</a:t>
            </a:r>
          </a:p>
          <a:p>
            <a:pPr lvl="1"/>
            <a:r>
              <a:rPr lang="en-US" dirty="0" err="1" smtClean="0"/>
              <a:t>scratchClient</a:t>
            </a:r>
            <a:r>
              <a:rPr lang="en-US" dirty="0" smtClean="0"/>
              <a:t> can only work with one Scratch instance at a time (regardless of being Scratch 1.4 or Scratch 2).</a:t>
            </a:r>
          </a:p>
          <a:p>
            <a:r>
              <a:rPr lang="en-US" dirty="0" smtClean="0"/>
              <a:t>Check if the blue LED on the </a:t>
            </a:r>
            <a:r>
              <a:rPr lang="en-US" dirty="0" err="1" smtClean="0"/>
              <a:t>Arduino</a:t>
            </a:r>
            <a:r>
              <a:rPr lang="en-US" dirty="0" smtClean="0"/>
              <a:t> </a:t>
            </a:r>
            <a:r>
              <a:rPr lang="en-US" dirty="0" err="1" smtClean="0"/>
              <a:t>Nano</a:t>
            </a:r>
            <a:r>
              <a:rPr lang="en-US" dirty="0" smtClean="0"/>
              <a:t> is blinking </a:t>
            </a:r>
            <a:r>
              <a:rPr lang="en-US" i="1" dirty="0" smtClean="0"/>
              <a:t>slowly</a:t>
            </a:r>
            <a:r>
              <a:rPr lang="en-US" dirty="0" smtClean="0"/>
              <a:t>.</a:t>
            </a:r>
          </a:p>
          <a:p>
            <a:r>
              <a:rPr lang="en-US" dirty="0" smtClean="0"/>
              <a:t>Sometimes, especially after reboot, if everything seems fine, disconnecting and reconnecting the </a:t>
            </a:r>
            <a:r>
              <a:rPr lang="en-US" dirty="0" err="1" smtClean="0"/>
              <a:t>Arduino</a:t>
            </a:r>
            <a:r>
              <a:rPr lang="en-US" dirty="0" smtClean="0"/>
              <a:t> </a:t>
            </a:r>
            <a:r>
              <a:rPr lang="en-US" dirty="0" err="1" smtClean="0"/>
              <a:t>Nano</a:t>
            </a:r>
            <a:r>
              <a:rPr lang="en-US" dirty="0" smtClean="0"/>
              <a:t> may help.</a:t>
            </a:r>
          </a:p>
          <a:p>
            <a:r>
              <a:rPr lang="en-US" dirty="0" smtClean="0"/>
              <a:t>Try monitoring the variables, see before.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a:xfrm>
            <a:off x="457200" y="987574"/>
            <a:ext cx="8229600" cy="3816424"/>
          </a:xfrm>
        </p:spPr>
        <p:txBody>
          <a:bodyPr>
            <a:normAutofit fontScale="62500" lnSpcReduction="20000"/>
          </a:bodyPr>
          <a:lstStyle/>
          <a:p>
            <a:r>
              <a:rPr lang="en-US" dirty="0" smtClean="0"/>
              <a:t>Save your Scratch program regularly. Otherwise it will be lost on power out.</a:t>
            </a:r>
          </a:p>
          <a:p>
            <a:pPr lvl="1"/>
            <a:r>
              <a:rPr lang="en-US" dirty="0" smtClean="0"/>
              <a:t>Power out can easily happen since you are pulling cables and this may impact the power connector in the Raspberry Pi.</a:t>
            </a:r>
          </a:p>
          <a:p>
            <a:r>
              <a:rPr lang="en-US" dirty="0" smtClean="0"/>
              <a:t>Here come some current Scratch 2 anomalies on Raspberry Pi</a:t>
            </a:r>
          </a:p>
          <a:p>
            <a:pPr lvl="1"/>
            <a:r>
              <a:rPr lang="en-US" dirty="0" smtClean="0"/>
              <a:t>You should </a:t>
            </a:r>
            <a:r>
              <a:rPr lang="en-US" b="1" dirty="0" smtClean="0"/>
              <a:t>not</a:t>
            </a:r>
            <a:r>
              <a:rPr lang="en-US" dirty="0" smtClean="0"/>
              <a:t> use spaces in filenames (if you do, Scratch 2 cannot find the file when double clicked)</a:t>
            </a:r>
          </a:p>
          <a:p>
            <a:pPr lvl="1"/>
            <a:r>
              <a:rPr lang="en-US" dirty="0" smtClean="0"/>
              <a:t>Scratch 2 forgets the folder where the file was opened from (Desktop). Just save it in</a:t>
            </a:r>
            <a:r>
              <a:rPr lang="en-US" i="1" dirty="0" smtClean="0"/>
              <a:t> /home/pi </a:t>
            </a:r>
            <a:r>
              <a:rPr lang="en-US" dirty="0" smtClean="0"/>
              <a:t>as Scratch proposes</a:t>
            </a:r>
          </a:p>
          <a:p>
            <a:pPr lvl="1"/>
            <a:r>
              <a:rPr lang="en-US" dirty="0" smtClean="0"/>
              <a:t>Scratch 2 will save it with a </a:t>
            </a:r>
            <a:r>
              <a:rPr lang="en-US" i="1" dirty="0" smtClean="0"/>
              <a:t>.</a:t>
            </a:r>
            <a:r>
              <a:rPr lang="en-US" i="1" dirty="0" err="1" smtClean="0"/>
              <a:t>sbx</a:t>
            </a:r>
            <a:r>
              <a:rPr lang="en-US" i="1" dirty="0" smtClean="0"/>
              <a:t> </a:t>
            </a:r>
            <a:r>
              <a:rPr lang="en-US" dirty="0" smtClean="0"/>
              <a:t>extension regardless what you specify.</a:t>
            </a:r>
          </a:p>
          <a:p>
            <a:r>
              <a:rPr lang="en-US" dirty="0" smtClean="0"/>
              <a:t>Hence once </a:t>
            </a:r>
            <a:r>
              <a:rPr lang="en-US" dirty="0" smtClean="0"/>
              <a:t>after initial </a:t>
            </a:r>
            <a:r>
              <a:rPr lang="en-US" dirty="0" smtClean="0"/>
              <a:t>power </a:t>
            </a:r>
            <a:r>
              <a:rPr lang="en-US" dirty="0" smtClean="0"/>
              <a:t>up</a:t>
            </a:r>
            <a:endParaRPr lang="en-US" dirty="0" smtClean="0"/>
          </a:p>
          <a:p>
            <a:pPr lvl="1"/>
            <a:r>
              <a:rPr lang="en-US" dirty="0" smtClean="0"/>
              <a:t>On the desktop, </a:t>
            </a:r>
            <a:r>
              <a:rPr lang="en-US" dirty="0" err="1" smtClean="0"/>
              <a:t>doubleclick</a:t>
            </a:r>
            <a:r>
              <a:rPr lang="en-US" dirty="0" smtClean="0"/>
              <a:t> </a:t>
            </a:r>
            <a:r>
              <a:rPr lang="en-US" i="1" dirty="0" smtClean="0"/>
              <a:t>CleanUpScratchFiles.sh</a:t>
            </a:r>
          </a:p>
          <a:p>
            <a:pPr lvl="1"/>
            <a:r>
              <a:rPr lang="en-US" dirty="0" smtClean="0"/>
              <a:t>It will propose to automatically run from </a:t>
            </a:r>
            <a:r>
              <a:rPr lang="en-US" dirty="0" err="1" smtClean="0"/>
              <a:t>crontab</a:t>
            </a:r>
            <a:r>
              <a:rPr lang="en-US" dirty="0" smtClean="0"/>
              <a:t>. </a:t>
            </a:r>
            <a:r>
              <a:rPr lang="en-US" dirty="0" smtClean="0"/>
              <a:t>Recommended. This is the case in the workshop.</a:t>
            </a:r>
            <a:endParaRPr lang="en-US" dirty="0" smtClean="0"/>
          </a:p>
          <a:p>
            <a:pPr lvl="1"/>
            <a:r>
              <a:rPr lang="en-US" dirty="0" smtClean="0"/>
              <a:t>This </a:t>
            </a:r>
            <a:r>
              <a:rPr lang="en-US" dirty="0" smtClean="0"/>
              <a:t>will permanently monitor the folder </a:t>
            </a:r>
            <a:r>
              <a:rPr lang="en-US" i="1" dirty="0" smtClean="0"/>
              <a:t>/home/pi</a:t>
            </a:r>
            <a:r>
              <a:rPr lang="en-US" dirty="0" smtClean="0"/>
              <a:t>, and</a:t>
            </a:r>
          </a:p>
          <a:p>
            <a:pPr lvl="2"/>
            <a:r>
              <a:rPr lang="en-US" dirty="0" smtClean="0"/>
              <a:t>Move all files with </a:t>
            </a:r>
            <a:r>
              <a:rPr lang="en-US" i="1" dirty="0" smtClean="0"/>
              <a:t>.</a:t>
            </a:r>
            <a:r>
              <a:rPr lang="en-US" i="1" dirty="0" err="1" smtClean="0"/>
              <a:t>sbx</a:t>
            </a:r>
            <a:r>
              <a:rPr lang="en-US" i="1" dirty="0" smtClean="0"/>
              <a:t>  </a:t>
            </a:r>
            <a:r>
              <a:rPr lang="en-US" dirty="0" smtClean="0"/>
              <a:t>and</a:t>
            </a:r>
            <a:r>
              <a:rPr lang="en-US" i="1" dirty="0" smtClean="0"/>
              <a:t> .sb2 </a:t>
            </a:r>
            <a:r>
              <a:rPr lang="en-US" dirty="0" smtClean="0"/>
              <a:t>to the desktop as </a:t>
            </a:r>
            <a:r>
              <a:rPr lang="en-US" i="1" dirty="0" smtClean="0"/>
              <a:t>.sb2 </a:t>
            </a:r>
            <a:r>
              <a:rPr lang="en-US" dirty="0" smtClean="0"/>
              <a:t>files</a:t>
            </a:r>
          </a:p>
          <a:p>
            <a:pPr lvl="2"/>
            <a:r>
              <a:rPr lang="en-US" dirty="0" smtClean="0"/>
              <a:t>Any spaces in filenames are removed</a:t>
            </a:r>
          </a:p>
          <a:p>
            <a:pPr lvl="2"/>
            <a:r>
              <a:rPr lang="en-US" dirty="0" smtClean="0"/>
              <a:t>If there is already such a file on the desktop, it will be moved</a:t>
            </a:r>
            <a:br>
              <a:rPr lang="en-US" dirty="0" smtClean="0"/>
            </a:br>
            <a:r>
              <a:rPr lang="en-US" dirty="0" smtClean="0"/>
              <a:t>to the folder </a:t>
            </a:r>
            <a:r>
              <a:rPr lang="en-US" i="1" dirty="0" err="1" smtClean="0"/>
              <a:t>ScratchProgramsBackup</a:t>
            </a:r>
            <a:r>
              <a:rPr lang="en-US" dirty="0" smtClean="0"/>
              <a:t> on the </a:t>
            </a:r>
            <a:r>
              <a:rPr lang="en-US" dirty="0" smtClean="0"/>
              <a:t>desktop</a:t>
            </a:r>
          </a:p>
          <a:p>
            <a:pPr lvl="1"/>
            <a:r>
              <a:rPr lang="en-US" dirty="0" smtClean="0"/>
              <a:t>It will also warn if you did not save the file for a while, when two Scratch instances are open,</a:t>
            </a:r>
            <a:br>
              <a:rPr lang="en-US" dirty="0" smtClean="0"/>
            </a:br>
            <a:r>
              <a:rPr lang="en-US" dirty="0" smtClean="0"/>
              <a:t>if </a:t>
            </a:r>
            <a:r>
              <a:rPr lang="en-US" dirty="0" err="1" smtClean="0"/>
              <a:t>scratchClient</a:t>
            </a:r>
            <a:r>
              <a:rPr lang="en-US" dirty="0" smtClean="0"/>
              <a:t> is not running and more. </a:t>
            </a:r>
            <a:endParaRPr lang="en-US" dirty="0" smtClean="0"/>
          </a:p>
          <a:p>
            <a:r>
              <a:rPr lang="en-US" dirty="0" smtClean="0"/>
              <a:t>If you reopen a saved file, click the green sprite once again to load the extension blocks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7740352" y="2211710"/>
            <a:ext cx="1152128" cy="1030734"/>
          </a:xfrm>
          <a:prstGeom prst="rect">
            <a:avLst/>
          </a:prstGeom>
          <a:noFill/>
        </p:spPr>
      </p:pic>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7812360" y="3219822"/>
            <a:ext cx="1080120" cy="1059185"/>
          </a:xfrm>
          <a:prstGeom prst="rect">
            <a:avLst/>
          </a:prstGeom>
          <a:noFill/>
        </p:spPr>
      </p:pic>
      <p:cxnSp>
        <p:nvCxnSpPr>
          <p:cNvPr id="7" name="Rechte verbindingslijn met pijl 6"/>
          <p:cNvCxnSpPr/>
          <p:nvPr/>
        </p:nvCxnSpPr>
        <p:spPr>
          <a:xfrm flipV="1">
            <a:off x="4499992" y="2499742"/>
            <a:ext cx="3456384"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4427984" y="3579862"/>
            <a:ext cx="3528392"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0000" lnSpcReduction="20000"/>
          </a:bodyPr>
          <a:lstStyle/>
          <a:p>
            <a:r>
              <a:rPr lang="en-US" dirty="0" smtClean="0"/>
              <a:t>At the end the workshop you should be able to do a few of these items:</a:t>
            </a:r>
          </a:p>
          <a:p>
            <a:pPr lvl="1"/>
            <a:r>
              <a:rPr lang="en-US" dirty="0" smtClean="0"/>
              <a:t>Reproduce the setup at home (provided you have the hardware </a:t>
            </a:r>
            <a:r>
              <a:rPr lang="en-US" dirty="0" smtClean="0">
                <a:sym typeface="Wingdings" pitchFamily="2" charset="2"/>
              </a:rPr>
              <a:t> )</a:t>
            </a:r>
          </a:p>
          <a:p>
            <a:pPr lvl="2"/>
            <a:r>
              <a:rPr lang="en-US" dirty="0" smtClean="0">
                <a:sym typeface="Wingdings" pitchFamily="2" charset="2"/>
              </a:rPr>
              <a:t>You can get all files via </a:t>
            </a:r>
            <a:r>
              <a:rPr lang="en-US" dirty="0" smtClean="0">
                <a:sym typeface="Wingdings" pitchFamily="2" charset="2"/>
                <a:hlinkClick r:id="rId3"/>
              </a:rPr>
              <a:t>https://github.com/hansdejongehv/scratchClient-Tutorials</a:t>
            </a:r>
            <a:r>
              <a:rPr lang="en-US" dirty="0" smtClean="0">
                <a:sym typeface="Wingdings" pitchFamily="2" charset="2"/>
              </a:rPr>
              <a:t> </a:t>
            </a:r>
          </a:p>
          <a:p>
            <a:pPr lvl="2"/>
            <a:r>
              <a:rPr lang="en-US" dirty="0" smtClean="0">
                <a:sym typeface="Wingdings" pitchFamily="2" charset="2"/>
              </a:rPr>
              <a:t>Or go to </a:t>
            </a:r>
            <a:r>
              <a:rPr lang="en-US" dirty="0" smtClean="0">
                <a:sym typeface="Wingdings" pitchFamily="2" charset="2"/>
                <a:hlinkClick r:id="rId4"/>
              </a:rPr>
              <a:t>www.github.com</a:t>
            </a:r>
            <a:r>
              <a:rPr lang="en-US" dirty="0" smtClean="0">
                <a:sym typeface="Wingdings" pitchFamily="2" charset="2"/>
              </a:rPr>
              <a:t> and search for </a:t>
            </a:r>
            <a:r>
              <a:rPr lang="en-US" i="1" dirty="0" err="1" smtClean="0">
                <a:sym typeface="Wingdings" pitchFamily="2" charset="2"/>
              </a:rPr>
              <a:t>scratchClient</a:t>
            </a:r>
            <a:endParaRPr lang="en-US" i="1" dirty="0" smtClean="0">
              <a:sym typeface="Wingdings" pitchFamily="2" charset="2"/>
            </a:endParaRPr>
          </a:p>
          <a:p>
            <a:pPr lvl="1"/>
            <a:r>
              <a:rPr lang="en-US" dirty="0" smtClean="0">
                <a:sym typeface="Wingdings" pitchFamily="2" charset="2"/>
              </a:rPr>
              <a:t>Understand (depending on how far you get and how deep you dive in)</a:t>
            </a: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50</a:t>
            </a:fld>
            <a:endParaRPr lang="nl-NL"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275606"/>
            <a:ext cx="8229600" cy="3528393"/>
          </a:xfrm>
        </p:spPr>
        <p:txBody>
          <a:bodyPr>
            <a:normAutofit fontScale="77500" lnSpcReduction="20000"/>
          </a:bodyPr>
          <a:lstStyle/>
          <a:p>
            <a:r>
              <a:rPr lang="en-US" dirty="0" smtClean="0"/>
              <a:t>Use 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err="1" smtClean="0"/>
              <a:t>BigGreenLED</a:t>
            </a:r>
            <a:endParaRPr lang="en-US" i="1" dirty="0" smtClean="0"/>
          </a:p>
          <a:p>
            <a:r>
              <a:rPr lang="en-US" dirty="0" smtClean="0"/>
              <a:t>Save the </a:t>
            </a:r>
            <a:r>
              <a:rPr lang="en-US" dirty="0" err="1" smtClean="0"/>
              <a:t>config</a:t>
            </a:r>
            <a:r>
              <a:rPr lang="en-US" dirty="0" smtClean="0"/>
              <a:t> file (and leave the tool still open)</a:t>
            </a:r>
          </a:p>
          <a:p>
            <a:r>
              <a:rPr lang="en-US" dirty="0" err="1" smtClean="0"/>
              <a:t>Doubleclick</a:t>
            </a:r>
            <a:r>
              <a:rPr lang="en-US" dirty="0" smtClean="0"/>
              <a:t> </a:t>
            </a:r>
            <a:r>
              <a:rPr lang="en-US" i="1" dirty="0" err="1" smtClean="0"/>
              <a:t>scratchClient</a:t>
            </a:r>
            <a:r>
              <a:rPr lang="en-US" i="1" dirty="0" smtClean="0"/>
              <a:t> Tutorial.scl </a:t>
            </a:r>
            <a:r>
              <a:rPr lang="en-US" dirty="0" smtClean="0"/>
              <a:t>on the desktop again</a:t>
            </a:r>
          </a:p>
          <a:p>
            <a:r>
              <a:rPr lang="en-US" dirty="0" smtClean="0"/>
              <a:t>This will stop the previous instance of </a:t>
            </a:r>
            <a:r>
              <a:rPr lang="en-US" dirty="0" err="1" smtClean="0"/>
              <a:t>scratchClient</a:t>
            </a:r>
            <a:r>
              <a:rPr lang="en-US" dirty="0" smtClean="0"/>
              <a:t> </a:t>
            </a:r>
            <a:br>
              <a:rPr lang="en-US" dirty="0" smtClean="0"/>
            </a:br>
            <a:r>
              <a:rPr lang="en-US" dirty="0" smtClean="0"/>
              <a:t>and restart with the updated configuration.</a:t>
            </a:r>
          </a:p>
          <a:p>
            <a:r>
              <a:rPr lang="en-US" dirty="0" smtClean="0"/>
              <a:t>Remove the extension block.</a:t>
            </a:r>
          </a:p>
          <a:p>
            <a:pPr lvl="1"/>
            <a:r>
              <a:rPr lang="en-US" dirty="0" smtClean="0"/>
              <a:t>Right click here</a:t>
            </a:r>
          </a:p>
          <a:p>
            <a:pPr lvl="1"/>
            <a:r>
              <a:rPr lang="en-US" dirty="0" smtClean="0"/>
              <a:t>Choose </a:t>
            </a:r>
            <a:r>
              <a:rPr lang="en-US" i="1" dirty="0" smtClean="0"/>
              <a:t>Remove extension blocks</a:t>
            </a:r>
          </a:p>
          <a:p>
            <a:r>
              <a:rPr lang="en-US" dirty="0" smtClean="0"/>
              <a:t>Add the extension block again by clicking the green sprite.</a:t>
            </a:r>
          </a:p>
          <a:p>
            <a:pPr lvl="1"/>
            <a:r>
              <a:rPr lang="en-US" dirty="0" smtClean="0"/>
              <a:t>You will see in the </a:t>
            </a:r>
            <a:r>
              <a:rPr lang="en-US" i="1" dirty="0" smtClean="0"/>
              <a:t>More Blocks </a:t>
            </a:r>
            <a:r>
              <a:rPr lang="en-US" dirty="0" smtClean="0"/>
              <a:t>section that you can also now </a:t>
            </a:r>
            <a:br>
              <a:rPr lang="en-US" dirty="0" smtClean="0"/>
            </a:br>
            <a:r>
              <a:rPr lang="en-US" dirty="0" smtClean="0"/>
              <a:t>choose to send values to </a:t>
            </a:r>
            <a:r>
              <a:rPr lang="en-US" dirty="0" err="1" smtClean="0"/>
              <a:t>BigGreenLED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pic>
        <p:nvPicPr>
          <p:cNvPr id="1026" name="Picture 2" descr="Y:\PiAndMore10.5\Screenshots2\2018-02-22__20-24-1519327486.jpg"/>
          <p:cNvPicPr>
            <a:picLocks noChangeAspect="1" noChangeArrowheads="1"/>
          </p:cNvPicPr>
          <p:nvPr/>
        </p:nvPicPr>
        <p:blipFill>
          <a:blip r:embed="rId3" cstate="print"/>
          <a:srcRect/>
          <a:stretch>
            <a:fillRect/>
          </a:stretch>
        </p:blipFill>
        <p:spPr bwMode="auto">
          <a:xfrm>
            <a:off x="6444208" y="3440994"/>
            <a:ext cx="2638053" cy="1146980"/>
          </a:xfrm>
          <a:prstGeom prst="rect">
            <a:avLst/>
          </a:prstGeom>
          <a:noFill/>
        </p:spPr>
      </p:pic>
      <p:cxnSp>
        <p:nvCxnSpPr>
          <p:cNvPr id="7" name="Rechte verbindingslijn met pijl 6"/>
          <p:cNvCxnSpPr/>
          <p:nvPr/>
        </p:nvCxnSpPr>
        <p:spPr>
          <a:xfrm>
            <a:off x="2339752" y="3579862"/>
            <a:ext cx="41044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a:off x="3779912" y="3795886"/>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Y:\screenshots\2018-04-02__23-01-1522702871.jpg"/>
          <p:cNvPicPr>
            <a:picLocks noChangeAspect="1" noChangeArrowheads="1"/>
          </p:cNvPicPr>
          <p:nvPr/>
        </p:nvPicPr>
        <p:blipFill>
          <a:blip r:embed="rId4" cstate="print"/>
          <a:srcRect l="6353"/>
          <a:stretch>
            <a:fillRect/>
          </a:stretch>
        </p:blipFill>
        <p:spPr bwMode="auto">
          <a:xfrm>
            <a:off x="7092280" y="1995686"/>
            <a:ext cx="1061467" cy="112395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3610744" cy="3394472"/>
          </a:xfrm>
        </p:spPr>
        <p:txBody>
          <a:bodyPr>
            <a:normAutofit/>
          </a:bodyPr>
          <a:lstStyle/>
          <a:p>
            <a:r>
              <a:rPr lang="en-US" dirty="0" smtClean="0"/>
              <a:t>Add code that does this:</a:t>
            </a:r>
          </a:p>
          <a:p>
            <a:pPr lvl="1"/>
            <a:r>
              <a:rPr lang="en-US" dirty="0" smtClean="0"/>
              <a:t>Press button: LED goes on</a:t>
            </a:r>
          </a:p>
          <a:p>
            <a:pPr lvl="1"/>
            <a:r>
              <a:rPr lang="en-US" dirty="0" smtClean="0"/>
              <a:t>Press once more: LED goes off</a:t>
            </a:r>
          </a:p>
          <a:p>
            <a:r>
              <a:rPr lang="en-US" dirty="0" smtClean="0"/>
              <a:t>You need these </a:t>
            </a:r>
            <a:r>
              <a:rPr lang="en-US" dirty="0" smtClean="0"/>
              <a:t>blocks.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dirty="0"/>
          </a:p>
        </p:txBody>
      </p:sp>
      <p:cxnSp>
        <p:nvCxnSpPr>
          <p:cNvPr id="6" name="Rechte verbindingslijn met pijl 5"/>
          <p:cNvCxnSpPr/>
          <p:nvPr/>
        </p:nvCxnSpPr>
        <p:spPr>
          <a:xfrm flipV="1">
            <a:off x="3563888" y="2283718"/>
            <a:ext cx="720080" cy="64807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descr="Y:\screenshots\2018-09-02__16-43-1535899436.jpg"/>
          <p:cNvPicPr>
            <a:picLocks noChangeAspect="1" noChangeArrowheads="1"/>
          </p:cNvPicPr>
          <p:nvPr/>
        </p:nvPicPr>
        <p:blipFill>
          <a:blip r:embed="rId3" cstate="print"/>
          <a:srcRect/>
          <a:stretch>
            <a:fillRect/>
          </a:stretch>
        </p:blipFill>
        <p:spPr bwMode="auto">
          <a:xfrm>
            <a:off x="4283968" y="1059582"/>
            <a:ext cx="4791075" cy="1866900"/>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This is the end of the beginners tutorial</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You got </a:t>
            </a:r>
            <a:r>
              <a:rPr lang="en-US" i="1" dirty="0" smtClean="0"/>
              <a:t>digital out </a:t>
            </a:r>
            <a:r>
              <a:rPr lang="en-US" dirty="0" smtClean="0"/>
              <a:t>(LED) and </a:t>
            </a:r>
            <a:r>
              <a:rPr lang="en-US" i="1" dirty="0" smtClean="0"/>
              <a:t>digital in </a:t>
            </a:r>
            <a:r>
              <a:rPr lang="en-US" dirty="0" smtClean="0"/>
              <a:t>(a button) working</a:t>
            </a:r>
          </a:p>
          <a:p>
            <a:r>
              <a:rPr lang="en-US" dirty="0" smtClean="0"/>
              <a:t>You know how to work with </a:t>
            </a:r>
            <a:r>
              <a:rPr lang="en-US" dirty="0" err="1" smtClean="0"/>
              <a:t>scratchClient</a:t>
            </a:r>
            <a:r>
              <a:rPr lang="en-US" dirty="0" smtClean="0"/>
              <a:t> and Scratch 2</a:t>
            </a:r>
          </a:p>
          <a:p>
            <a:r>
              <a:rPr lang="en-US" dirty="0" smtClean="0"/>
              <a:t>You know how to configure </a:t>
            </a:r>
            <a:r>
              <a:rPr lang="en-US" dirty="0" err="1" smtClean="0"/>
              <a:t>scratchClient</a:t>
            </a:r>
            <a:endParaRPr lang="en-US" dirty="0" smtClean="0"/>
          </a:p>
          <a:p>
            <a:r>
              <a:rPr lang="en-US" dirty="0" smtClean="0"/>
              <a:t>If you want and have time you can </a:t>
            </a:r>
          </a:p>
          <a:p>
            <a:pPr lvl="1"/>
            <a:r>
              <a:rPr lang="en-US" dirty="0" smtClean="0"/>
              <a:t>Look at some of the yellow slides if you skipped them earlier</a:t>
            </a:r>
          </a:p>
          <a:p>
            <a:pPr lvl="1"/>
            <a:r>
              <a:rPr lang="en-US" dirty="0" smtClean="0"/>
              <a:t>Continue with one of the next levels</a:t>
            </a:r>
          </a:p>
          <a:p>
            <a:pPr lvl="2"/>
            <a:r>
              <a:rPr lang="en-US" dirty="0" smtClean="0"/>
              <a:t>These are in different files.</a:t>
            </a:r>
          </a:p>
          <a:p>
            <a:r>
              <a:rPr lang="en-US" dirty="0" smtClean="0"/>
              <a:t>Otherwise, </a:t>
            </a:r>
          </a:p>
          <a:p>
            <a:pPr lvl="1"/>
            <a:r>
              <a:rPr lang="en-US" dirty="0" smtClean="0"/>
              <a:t>Copy the material to a USB stick if you want to save it (see below how).</a:t>
            </a:r>
          </a:p>
          <a:p>
            <a:pPr lvl="1"/>
            <a:r>
              <a:rPr lang="en-US" dirty="0" smtClean="0"/>
              <a:t>Pull all components from the breadboard and put them in the box. </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Overview of next levels</a:t>
            </a:r>
            <a:endParaRPr lang="nl-NL" dirty="0"/>
          </a:p>
        </p:txBody>
      </p:sp>
      <p:sp>
        <p:nvSpPr>
          <p:cNvPr id="3" name="Tijdelijke aanduiding voor inhoud 2"/>
          <p:cNvSpPr>
            <a:spLocks noGrp="1"/>
          </p:cNvSpPr>
          <p:nvPr>
            <p:ph idx="1"/>
          </p:nvPr>
        </p:nvSpPr>
        <p:spPr/>
        <p:txBody>
          <a:bodyPr>
            <a:normAutofit/>
          </a:bodyPr>
          <a:lstStyle/>
          <a:p>
            <a:r>
              <a:rPr lang="en-US" dirty="0" smtClean="0"/>
              <a:t>Intermediate level</a:t>
            </a:r>
          </a:p>
          <a:p>
            <a:pPr lvl="1"/>
            <a:r>
              <a:rPr lang="en-US" dirty="0" smtClean="0"/>
              <a:t>Analog In: Potentiometer</a:t>
            </a:r>
          </a:p>
          <a:p>
            <a:pPr lvl="1"/>
            <a:r>
              <a:rPr lang="en-US" dirty="0" smtClean="0"/>
              <a:t>Pulse Width Modulation (in the absence of analog out)</a:t>
            </a:r>
          </a:p>
          <a:p>
            <a:pPr lvl="2"/>
            <a:r>
              <a:rPr lang="en-US" dirty="0" smtClean="0"/>
              <a:t>Dimming a LED</a:t>
            </a:r>
          </a:p>
          <a:p>
            <a:pPr lvl="2"/>
            <a:r>
              <a:rPr lang="en-US" dirty="0" smtClean="0"/>
              <a:t>Controlling a servo</a:t>
            </a:r>
          </a:p>
          <a:p>
            <a:pPr lvl="2"/>
            <a:r>
              <a:rPr lang="en-US" dirty="0" smtClean="0"/>
              <a:t>Controlling a buzzer</a:t>
            </a:r>
          </a:p>
          <a:p>
            <a:r>
              <a:rPr lang="en-US" dirty="0" smtClean="0"/>
              <a:t>Advanced level</a:t>
            </a:r>
          </a:p>
          <a:p>
            <a:r>
              <a:rPr lang="en-US" dirty="0" smtClean="0"/>
              <a:t>Expert level</a:t>
            </a:r>
          </a:p>
          <a:p>
            <a:pPr lvl="2"/>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scratchClient</a:t>
            </a:r>
            <a:r>
              <a:rPr lang="en-US" i="1" dirty="0" smtClean="0"/>
              <a:t> -Tutorial.scl</a:t>
            </a:r>
            <a:r>
              <a:rPr lang="en-US" dirty="0" smtClean="0"/>
              <a:t> file on the desktop, plus all .sb2 files that you created on the desktop</a:t>
            </a:r>
          </a:p>
          <a:p>
            <a:r>
              <a:rPr lang="en-US" dirty="0" smtClean="0"/>
              <a:t>The rest of the material you can download from </a:t>
            </a:r>
            <a:r>
              <a:rPr lang="en-US" dirty="0" smtClean="0">
                <a:hlinkClick r:id="rId3"/>
              </a:rPr>
              <a:t>www.github.com</a:t>
            </a:r>
            <a:r>
              <a:rPr lang="en-US" dirty="0" smtClean="0"/>
              <a:t>, search for </a:t>
            </a:r>
            <a:r>
              <a:rPr lang="en-US" i="1" dirty="0" err="1" smtClean="0"/>
              <a:t>scratchClient</a:t>
            </a:r>
            <a:r>
              <a:rPr lang="en-US" i="1" dirty="0" smtClean="0"/>
              <a:t>-Tutorial</a:t>
            </a:r>
          </a:p>
          <a:p>
            <a:r>
              <a:rPr lang="en-US" dirty="0" smtClean="0"/>
              <a:t>Take the flyer or business card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58</a:t>
            </a:fld>
            <a:endParaRPr lang="nl-NL"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11: 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Takeaways of the beginners workshop</a:t>
            </a:r>
            <a:endParaRPr lang="nl-NL" dirty="0"/>
          </a:p>
        </p:txBody>
      </p:sp>
      <p:sp>
        <p:nvSpPr>
          <p:cNvPr id="3" name="Tijdelijke aanduiding voor inhoud 2"/>
          <p:cNvSpPr>
            <a:spLocks noGrp="1"/>
          </p:cNvSpPr>
          <p:nvPr>
            <p:ph sz="half" idx="1"/>
          </p:nvPr>
        </p:nvSpPr>
        <p:spPr>
          <a:xfrm>
            <a:off x="5868144" y="987574"/>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 *</a:t>
            </a:r>
          </a:p>
          <a:p>
            <a:pPr lvl="1"/>
            <a:r>
              <a:rPr lang="en-US" i="1" dirty="0" smtClean="0"/>
              <a:t>No Analog Out</a:t>
            </a:r>
          </a:p>
          <a:p>
            <a:pPr lvl="1"/>
            <a:r>
              <a:rPr lang="en-US" dirty="0" smtClean="0"/>
              <a:t>Pulse Width Modulation as alternative *</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level tutorial</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915566"/>
            <a:ext cx="5616624" cy="3960440"/>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Configure a pull up resistor if the input signal goes between 0 volt and being open rather than between 0 volt and 3 to 5 volt.</a:t>
            </a:r>
          </a:p>
          <a:p>
            <a:r>
              <a:rPr lang="en-US" dirty="0" smtClean="0"/>
              <a:t>In Scratch 2, you use the extension block for </a:t>
            </a:r>
            <a:r>
              <a:rPr lang="en-US" dirty="0" err="1" smtClean="0"/>
              <a:t>scratchClient</a:t>
            </a:r>
            <a:r>
              <a:rPr lang="en-US" dirty="0" smtClean="0"/>
              <a:t> to get blocks that you can use to interact with </a:t>
            </a:r>
            <a:r>
              <a:rPr lang="en-US" dirty="0" err="1" smtClean="0"/>
              <a:t>scratchClient</a:t>
            </a:r>
            <a:endParaRPr lang="en-US" dirty="0" smtClean="0"/>
          </a:p>
          <a:p>
            <a:r>
              <a:rPr lang="en-US" dirty="0" smtClean="0"/>
              <a:t>You can monitor the value of all pins from the browser</a:t>
            </a:r>
          </a:p>
          <a:p>
            <a:r>
              <a:rPr lang="en-US" b="1" dirty="0" err="1" smtClean="0"/>
              <a:t>scratchClient</a:t>
            </a:r>
            <a:r>
              <a:rPr lang="en-US" b="1" dirty="0" smtClean="0"/>
              <a:t> can do much more…</a:t>
            </a:r>
          </a:p>
          <a:p>
            <a:r>
              <a:rPr lang="en-US" dirty="0" smtClean="0"/>
              <a:t>There are some anomalies, therefore </a:t>
            </a:r>
          </a:p>
          <a:p>
            <a:pPr lvl="1"/>
            <a:r>
              <a:rPr lang="en-US" dirty="0" smtClean="0"/>
              <a:t>Save the Scratch 2 files in the home folder (as Scratch 2 proposes)</a:t>
            </a:r>
          </a:p>
          <a:p>
            <a:pPr lvl="1"/>
            <a:r>
              <a:rPr lang="en-US" dirty="0" smtClean="0"/>
              <a:t>Run CleanUpScratchFiles.sh on the desktop (once after </a:t>
            </a:r>
            <a:r>
              <a:rPr lang="en-US" dirty="0" smtClean="0"/>
              <a:t>first start </a:t>
            </a:r>
            <a:r>
              <a:rPr lang="en-US" dirty="0" smtClean="0"/>
              <a:t>up of the </a:t>
            </a:r>
            <a:r>
              <a:rPr lang="en-US" dirty="0" err="1" smtClean="0"/>
              <a:t>RPi</a:t>
            </a:r>
            <a:r>
              <a:rPr lang="en-US" dirty="0" smtClean="0"/>
              <a:t>) and then let it automatically run from </a:t>
            </a:r>
            <a:r>
              <a:rPr lang="en-US" dirty="0" err="1" smtClean="0"/>
              <a:t>crontab</a:t>
            </a:r>
            <a:r>
              <a:rPr lang="en-US" dirty="0" smtClean="0"/>
              <a:t> </a:t>
            </a:r>
            <a:r>
              <a:rPr lang="en-US" dirty="0" smtClean="0"/>
              <a:t>as proposed.</a:t>
            </a:r>
            <a:endParaRPr lang="en-US" dirty="0" smtClean="0"/>
          </a:p>
          <a:p>
            <a:pPr lvl="1"/>
            <a:r>
              <a:rPr lang="en-US" dirty="0" smtClean="0"/>
              <a:t>Open the </a:t>
            </a:r>
            <a:r>
              <a:rPr lang="en-US" dirty="0" smtClean="0"/>
              <a:t>files </a:t>
            </a:r>
            <a:r>
              <a:rPr lang="en-US" dirty="0" smtClean="0"/>
              <a:t>from the </a:t>
            </a:r>
            <a:r>
              <a:rPr lang="en-US" dirty="0" smtClean="0"/>
              <a:t>desktop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dirty="0"/>
          </a:p>
        </p:txBody>
      </p:sp>
      <p:sp>
        <p:nvSpPr>
          <p:cNvPr id="6" name="Tekstvak 5"/>
          <p:cNvSpPr txBox="1"/>
          <p:nvPr/>
        </p:nvSpPr>
        <p:spPr>
          <a:xfrm>
            <a:off x="6156176" y="4299942"/>
            <a:ext cx="2880320" cy="276999"/>
          </a:xfrm>
          <a:prstGeom prst="rect">
            <a:avLst/>
          </a:prstGeom>
          <a:noFill/>
        </p:spPr>
        <p:txBody>
          <a:bodyPr wrap="square" rtlCol="0">
            <a:spAutoFit/>
          </a:bodyPr>
          <a:lstStyle/>
          <a:p>
            <a:r>
              <a:rPr lang="en-US" sz="1200" dirty="0" smtClean="0"/>
              <a:t>* See the intermediate level tutorial</a:t>
            </a:r>
            <a:endParaRPr lang="nl-NL"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it off</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Shutdown the Raspberry Pi</a:t>
            </a:r>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62</a:t>
            </a:fld>
            <a:endParaRPr lang="nl-NL"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a:t>
            </a:r>
            <a:br>
              <a:rPr lang="en-US" dirty="0" smtClean="0"/>
            </a:br>
            <a:r>
              <a:rPr lang="en-US" dirty="0" smtClean="0"/>
              <a:t>Extension blocks in Scratch 2</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63</a:t>
            </a:fld>
            <a:endParaRPr lang="nl-NL"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224135"/>
          </a:xfrm>
        </p:spPr>
        <p:txBody>
          <a:bodyPr>
            <a:normAutofit fontScale="90000"/>
          </a:bodyPr>
          <a:lstStyle/>
          <a:p>
            <a:r>
              <a:rPr lang="en-US" dirty="0" smtClean="0"/>
              <a:t>How to add extension blocks in an empty Scratch file</a:t>
            </a:r>
            <a:endParaRPr lang="nl-NL" dirty="0"/>
          </a:p>
        </p:txBody>
      </p:sp>
      <p:sp>
        <p:nvSpPr>
          <p:cNvPr id="3" name="Tijdelijke aanduiding voor inhoud 2"/>
          <p:cNvSpPr>
            <a:spLocks noGrp="1"/>
          </p:cNvSpPr>
          <p:nvPr>
            <p:ph idx="1"/>
          </p:nvPr>
        </p:nvSpPr>
        <p:spPr/>
        <p:txBody>
          <a:bodyPr/>
          <a:lstStyle/>
          <a:p>
            <a:r>
              <a:rPr lang="en-US" dirty="0" smtClean="0"/>
              <a:t>Because of some anomalies, the loading of extension blocks is somewhat tricky.</a:t>
            </a:r>
          </a:p>
          <a:p>
            <a:r>
              <a:rPr lang="en-US" dirty="0" smtClean="0"/>
              <a:t>You can use the way explained earlier.</a:t>
            </a:r>
          </a:p>
          <a:p>
            <a:r>
              <a:rPr lang="en-US" dirty="0" smtClean="0"/>
              <a:t>This appendix explains how to create this from scratch.</a:t>
            </a:r>
          </a:p>
          <a:p>
            <a:r>
              <a:rPr lang="en-US" dirty="0" smtClean="0"/>
              <a:t>Step 1: Make sure that </a:t>
            </a:r>
            <a:r>
              <a:rPr lang="en-US" dirty="0" err="1" smtClean="0"/>
              <a:t>scratchClient</a:t>
            </a:r>
            <a:r>
              <a:rPr lang="en-US" dirty="0" smtClean="0"/>
              <a:t> is running.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Step 2: </a:t>
            </a:r>
            <a:br>
              <a:rPr lang="en-US" dirty="0" smtClean="0"/>
            </a:br>
            <a:r>
              <a:rPr lang="en-US" dirty="0" smtClean="0"/>
              <a:t>Start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pic>
        <p:nvPicPr>
          <p:cNvPr id="4099" name="Picture 3" descr="Y:\PiAndMore10.5\Screenshots2\2018-02-22__12-33-1519299211.jpg"/>
          <p:cNvPicPr>
            <a:picLocks noChangeAspect="1" noChangeArrowheads="1"/>
          </p:cNvPicPr>
          <p:nvPr/>
        </p:nvPicPr>
        <p:blipFill>
          <a:blip r:embed="rId2" cstate="print"/>
          <a:srcRect t="9" r="75594" b="43292"/>
          <a:stretch>
            <a:fillRect/>
          </a:stretch>
        </p:blipFill>
        <p:spPr bwMode="auto">
          <a:xfrm>
            <a:off x="4067944" y="267493"/>
            <a:ext cx="3600400" cy="4704897"/>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PiAndMore10.5\Screenshots\2018-02-06__20-35-1517949303.jpg"/>
          <p:cNvPicPr>
            <a:picLocks noChangeAspect="1" noChangeArrowheads="1"/>
          </p:cNvPicPr>
          <p:nvPr/>
        </p:nvPicPr>
        <p:blipFill>
          <a:blip r:embed="rId2" cstate="print"/>
          <a:srcRect b="69455"/>
          <a:stretch>
            <a:fillRect/>
          </a:stretch>
        </p:blipFill>
        <p:spPr bwMode="auto">
          <a:xfrm>
            <a:off x="4860032" y="1635646"/>
            <a:ext cx="4161365" cy="1016877"/>
          </a:xfrm>
          <a:prstGeom prst="rect">
            <a:avLst/>
          </a:prstGeom>
          <a:noFill/>
        </p:spPr>
      </p:pic>
      <p:sp>
        <p:nvSpPr>
          <p:cNvPr id="2" name="Titel 1"/>
          <p:cNvSpPr>
            <a:spLocks noGrp="1"/>
          </p:cNvSpPr>
          <p:nvPr>
            <p:ph type="title"/>
          </p:nvPr>
        </p:nvSpPr>
        <p:spPr>
          <a:xfrm>
            <a:off x="457200" y="123478"/>
            <a:ext cx="8229600" cy="1080120"/>
          </a:xfrm>
        </p:spPr>
        <p:txBody>
          <a:bodyPr>
            <a:normAutofit fontScale="90000"/>
          </a:bodyPr>
          <a:lstStyle/>
          <a:p>
            <a:r>
              <a:rPr lang="en-US" dirty="0" smtClean="0"/>
              <a:t>Step 3: Get </a:t>
            </a:r>
            <a:r>
              <a:rPr lang="en-US" dirty="0" err="1" smtClean="0"/>
              <a:t>scratchClient</a:t>
            </a:r>
            <a:r>
              <a:rPr lang="en-US" dirty="0" smtClean="0"/>
              <a:t> </a:t>
            </a:r>
            <a:br>
              <a:rPr lang="en-US" dirty="0" smtClean="0"/>
            </a:br>
            <a:r>
              <a:rPr lang="en-US" dirty="0" smtClean="0"/>
              <a:t>blocks (1 of 2)</a:t>
            </a:r>
            <a:endParaRPr lang="nl-NL" dirty="0"/>
          </a:p>
        </p:txBody>
      </p:sp>
      <p:sp>
        <p:nvSpPr>
          <p:cNvPr id="3" name="Tijdelijke aanduiding voor inhoud 2"/>
          <p:cNvSpPr>
            <a:spLocks noGrp="1"/>
          </p:cNvSpPr>
          <p:nvPr>
            <p:ph idx="1"/>
          </p:nvPr>
        </p:nvSpPr>
        <p:spPr>
          <a:xfrm>
            <a:off x="457200" y="1347613"/>
            <a:ext cx="4402832" cy="3247009"/>
          </a:xfrm>
        </p:spPr>
        <p:txBody>
          <a:bodyPr>
            <a:normAutofit lnSpcReduction="10000"/>
          </a:bodyPr>
          <a:lstStyle/>
          <a:p>
            <a:r>
              <a:rPr lang="en-US" dirty="0" smtClean="0"/>
              <a:t>Click on </a:t>
            </a:r>
            <a:r>
              <a:rPr lang="en-US" i="1" dirty="0" smtClean="0"/>
              <a:t>More Blocks</a:t>
            </a:r>
          </a:p>
          <a:p>
            <a:r>
              <a:rPr lang="en-US" dirty="0" smtClean="0"/>
              <a:t>Click on </a:t>
            </a:r>
            <a:r>
              <a:rPr lang="en-US" i="1" dirty="0" smtClean="0"/>
              <a:t>Add an Extension</a:t>
            </a:r>
          </a:p>
          <a:p>
            <a:r>
              <a:rPr lang="en-US" dirty="0" smtClean="0"/>
              <a:t>Choose </a:t>
            </a:r>
            <a:r>
              <a:rPr lang="en-US" i="1" dirty="0" err="1" smtClean="0"/>
              <a:t>scratchClient</a:t>
            </a:r>
            <a:endParaRPr lang="en-US" i="1" dirty="0" smtClean="0"/>
          </a:p>
          <a:p>
            <a:r>
              <a:rPr lang="en-US" dirty="0" smtClean="0"/>
              <a:t>Now  a loader for the extra blocks of </a:t>
            </a:r>
            <a:r>
              <a:rPr lang="en-US" dirty="0" err="1" smtClean="0"/>
              <a:t>scratchClient</a:t>
            </a:r>
            <a:r>
              <a:rPr lang="en-US" dirty="0" smtClean="0"/>
              <a:t> get included. </a:t>
            </a:r>
          </a:p>
          <a:p>
            <a:r>
              <a:rPr lang="en-US" dirty="0" smtClean="0"/>
              <a:t>However we now need to load the real blocks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pic>
        <p:nvPicPr>
          <p:cNvPr id="2050" name="Picture 2" descr="Y:\PiAndMore10.5\Screenshots\2018-01-31__20-34-1517430881.jpg"/>
          <p:cNvPicPr>
            <a:picLocks noChangeAspect="1" noChangeArrowheads="1"/>
          </p:cNvPicPr>
          <p:nvPr/>
        </p:nvPicPr>
        <p:blipFill>
          <a:blip r:embed="rId3" cstate="print"/>
          <a:srcRect/>
          <a:stretch>
            <a:fillRect/>
          </a:stretch>
        </p:blipFill>
        <p:spPr bwMode="auto">
          <a:xfrm>
            <a:off x="6732240" y="51470"/>
            <a:ext cx="1492327" cy="1476618"/>
          </a:xfrm>
          <a:prstGeom prst="rect">
            <a:avLst/>
          </a:prstGeom>
          <a:noFill/>
        </p:spPr>
      </p:pic>
      <p:cxnSp>
        <p:nvCxnSpPr>
          <p:cNvPr id="9" name="Rechte verbindingslijn met pijl 8"/>
          <p:cNvCxnSpPr/>
          <p:nvPr/>
        </p:nvCxnSpPr>
        <p:spPr>
          <a:xfrm flipV="1">
            <a:off x="3347864" y="1059582"/>
            <a:ext cx="4176464"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995936" y="1419622"/>
            <a:ext cx="3024336"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V="1">
            <a:off x="3491880" y="2139702"/>
            <a:ext cx="3888432"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4283968" y="3219822"/>
            <a:ext cx="1728192"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194" name="Picture 2" descr="Y:\screenshots\2018-04-03__00-13-1522707187.jpg"/>
          <p:cNvPicPr>
            <a:picLocks noChangeAspect="1" noChangeArrowheads="1"/>
          </p:cNvPicPr>
          <p:nvPr/>
        </p:nvPicPr>
        <p:blipFill>
          <a:blip r:embed="rId4" cstate="print"/>
          <a:srcRect/>
          <a:stretch>
            <a:fillRect/>
          </a:stretch>
        </p:blipFill>
        <p:spPr bwMode="auto">
          <a:xfrm>
            <a:off x="6084168" y="2787774"/>
            <a:ext cx="1682726" cy="2035556"/>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Step 4-7: Get </a:t>
            </a:r>
            <a:r>
              <a:rPr lang="en-US" dirty="0" err="1" smtClean="0"/>
              <a:t>scratchClient</a:t>
            </a:r>
            <a:r>
              <a:rPr lang="en-US" dirty="0" smtClean="0"/>
              <a:t> blocks</a:t>
            </a:r>
            <a:br>
              <a:rPr lang="en-US" dirty="0" smtClean="0"/>
            </a:br>
            <a:r>
              <a:rPr lang="en-US" dirty="0" smtClean="0"/>
              <a:t>(2 of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pic>
        <p:nvPicPr>
          <p:cNvPr id="9218" name="Picture 2" descr="Y:\screenshots\2018-04-03__00-13-1522707230.jpg"/>
          <p:cNvPicPr>
            <a:picLocks noChangeAspect="1" noChangeArrowheads="1"/>
          </p:cNvPicPr>
          <p:nvPr/>
        </p:nvPicPr>
        <p:blipFill>
          <a:blip r:embed="rId2" cstate="print"/>
          <a:srcRect/>
          <a:stretch>
            <a:fillRect/>
          </a:stretch>
        </p:blipFill>
        <p:spPr bwMode="auto">
          <a:xfrm>
            <a:off x="2843808" y="699542"/>
            <a:ext cx="4343400" cy="4181475"/>
          </a:xfrm>
          <a:prstGeom prst="rect">
            <a:avLst/>
          </a:prstGeom>
          <a:noFill/>
        </p:spPr>
      </p:pic>
      <p:sp>
        <p:nvSpPr>
          <p:cNvPr id="6" name="Tekstvak 5"/>
          <p:cNvSpPr txBox="1"/>
          <p:nvPr/>
        </p:nvSpPr>
        <p:spPr>
          <a:xfrm>
            <a:off x="7380312" y="771550"/>
            <a:ext cx="1656184" cy="4247317"/>
          </a:xfrm>
          <a:prstGeom prst="rect">
            <a:avLst/>
          </a:prstGeom>
          <a:noFill/>
        </p:spPr>
        <p:txBody>
          <a:bodyPr wrap="square" rtlCol="0">
            <a:spAutoFit/>
          </a:bodyPr>
          <a:lstStyle/>
          <a:p>
            <a:r>
              <a:rPr lang="en-US" dirty="0" smtClean="0"/>
              <a:t>Step 4: Drag this block to the Scripts area</a:t>
            </a:r>
          </a:p>
          <a:p>
            <a:endParaRPr lang="en-US" dirty="0" smtClean="0"/>
          </a:p>
          <a:p>
            <a:r>
              <a:rPr lang="en-US" dirty="0" smtClean="0"/>
              <a:t>Step 5: Choose here </a:t>
            </a:r>
            <a:r>
              <a:rPr lang="en-US" i="1" dirty="0" smtClean="0"/>
              <a:t>workshop</a:t>
            </a:r>
          </a:p>
          <a:p>
            <a:endParaRPr lang="en-US" dirty="0" smtClean="0"/>
          </a:p>
          <a:p>
            <a:r>
              <a:rPr lang="en-US" dirty="0" smtClean="0"/>
              <a:t>Step 6: Click the block so that the extra blocks will appear.</a:t>
            </a:r>
          </a:p>
          <a:p>
            <a:endParaRPr lang="en-US" dirty="0" smtClean="0"/>
          </a:p>
          <a:p>
            <a:r>
              <a:rPr lang="en-US" dirty="0" smtClean="0"/>
              <a:t>Step 7: See the blocks appear</a:t>
            </a:r>
            <a:endParaRPr lang="nl-NL" dirty="0"/>
          </a:p>
        </p:txBody>
      </p:sp>
      <p:cxnSp>
        <p:nvCxnSpPr>
          <p:cNvPr id="7" name="Rechte verbindingslijn met pijl 6"/>
          <p:cNvCxnSpPr/>
          <p:nvPr/>
        </p:nvCxnSpPr>
        <p:spPr>
          <a:xfrm flipH="1">
            <a:off x="5868144" y="1203598"/>
            <a:ext cx="1512168" cy="21602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H="1">
            <a:off x="6732240" y="2067694"/>
            <a:ext cx="648072"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H="1">
            <a:off x="7164288" y="3219822"/>
            <a:ext cx="216024"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H="1" flipV="1">
            <a:off x="4788024" y="4443958"/>
            <a:ext cx="2520280" cy="720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Saving will loose the blocks</a:t>
            </a:r>
            <a:endParaRPr lang="nl-NL" dirty="0"/>
          </a:p>
        </p:txBody>
      </p:sp>
      <p:sp>
        <p:nvSpPr>
          <p:cNvPr id="3" name="Tijdelijke aanduiding voor inhoud 2"/>
          <p:cNvSpPr>
            <a:spLocks noGrp="1"/>
          </p:cNvSpPr>
          <p:nvPr>
            <p:ph idx="1"/>
          </p:nvPr>
        </p:nvSpPr>
        <p:spPr/>
        <p:txBody>
          <a:bodyPr/>
          <a:lstStyle/>
          <a:p>
            <a:r>
              <a:rPr lang="en-US" dirty="0" smtClean="0"/>
              <a:t>If you reopen the file after it was saved, </a:t>
            </a:r>
          </a:p>
          <a:p>
            <a:pPr lvl="1"/>
            <a:r>
              <a:rPr lang="en-US" dirty="0" smtClean="0"/>
              <a:t>The </a:t>
            </a:r>
            <a:r>
              <a:rPr lang="en-US" dirty="0" err="1" smtClean="0"/>
              <a:t>scratchClient</a:t>
            </a:r>
            <a:r>
              <a:rPr lang="en-US" dirty="0" smtClean="0"/>
              <a:t> extension loader will have been preserved</a:t>
            </a:r>
          </a:p>
          <a:p>
            <a:pPr lvl="1"/>
            <a:r>
              <a:rPr lang="en-US" dirty="0" smtClean="0"/>
              <a:t>The real blocks have </a:t>
            </a:r>
            <a:r>
              <a:rPr lang="en-US" dirty="0" err="1" smtClean="0"/>
              <a:t>disappared</a:t>
            </a:r>
            <a:endParaRPr lang="en-US" dirty="0" smtClean="0"/>
          </a:p>
          <a:p>
            <a:pPr lvl="1"/>
            <a:r>
              <a:rPr lang="en-US" dirty="0" smtClean="0"/>
              <a:t>And you will see many blocks like this</a:t>
            </a:r>
          </a:p>
          <a:p>
            <a:r>
              <a:rPr lang="en-US" dirty="0" smtClean="0"/>
              <a:t>Hence after opening you need to do steps 4 – 7 again.</a:t>
            </a:r>
          </a:p>
          <a:p>
            <a:r>
              <a:rPr lang="en-US" dirty="0" smtClean="0"/>
              <a:t>Alternatively, see next slide.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dirty="0"/>
          </a:p>
        </p:txBody>
      </p:sp>
      <p:pic>
        <p:nvPicPr>
          <p:cNvPr id="10242" name="Picture 2" descr="Y:\screenshots\2018-04-03__00-22-1522707769.jpg"/>
          <p:cNvPicPr>
            <a:picLocks noChangeAspect="1" noChangeArrowheads="1"/>
          </p:cNvPicPr>
          <p:nvPr/>
        </p:nvPicPr>
        <p:blipFill>
          <a:blip r:embed="rId2" cstate="print"/>
          <a:srcRect/>
          <a:stretch>
            <a:fillRect/>
          </a:stretch>
        </p:blipFill>
        <p:spPr bwMode="auto">
          <a:xfrm>
            <a:off x="5292080" y="2355726"/>
            <a:ext cx="942975" cy="485775"/>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Alternative for steps 4 – 7 </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Instead of doing steps 4 – 7 manually every time the file is loaded you can:</a:t>
            </a:r>
          </a:p>
          <a:p>
            <a:r>
              <a:rPr lang="en-US" dirty="0" smtClean="0"/>
              <a:t>Include a sprite called </a:t>
            </a:r>
            <a:br>
              <a:rPr lang="en-US" dirty="0" smtClean="0"/>
            </a:br>
            <a:r>
              <a:rPr lang="en-US" i="1" dirty="0" smtClean="0"/>
              <a:t>Load Name-Value Extension Blocks.sprite2 </a:t>
            </a:r>
            <a:r>
              <a:rPr lang="en-US" dirty="0" smtClean="0"/>
              <a:t>from the folder </a:t>
            </a:r>
            <a:r>
              <a:rPr lang="en-US" i="1" dirty="0" smtClean="0"/>
              <a:t>~/</a:t>
            </a:r>
            <a:r>
              <a:rPr lang="en-US" i="1" dirty="0" err="1" smtClean="0"/>
              <a:t>scratchClient</a:t>
            </a:r>
            <a:r>
              <a:rPr lang="en-US" i="1" dirty="0" smtClean="0"/>
              <a:t>-Tutorials/</a:t>
            </a:r>
            <a:r>
              <a:rPr lang="en-US" i="1" dirty="0" err="1" smtClean="0"/>
              <a:t>scratchClientExtension</a:t>
            </a:r>
            <a:r>
              <a:rPr lang="en-US" i="1" dirty="0" smtClean="0"/>
              <a:t>/Sprites</a:t>
            </a:r>
          </a:p>
          <a:p>
            <a:r>
              <a:rPr lang="en-US" dirty="0" smtClean="0"/>
              <a:t>Note that when you try to load a sprite, the mouse buttons becomes unresponsive. </a:t>
            </a:r>
          </a:p>
          <a:p>
            <a:pPr lvl="1"/>
            <a:r>
              <a:rPr lang="en-US" dirty="0" smtClean="0"/>
              <a:t>Use the keyboard instead to navigate</a:t>
            </a:r>
          </a:p>
          <a:p>
            <a:pPr lvl="2"/>
            <a:r>
              <a:rPr lang="en-US" dirty="0" smtClean="0"/>
              <a:t>Left arrow, right arrow to move between columns</a:t>
            </a:r>
          </a:p>
          <a:p>
            <a:pPr lvl="2"/>
            <a:r>
              <a:rPr lang="en-US" dirty="0" smtClean="0"/>
              <a:t>Up arrow, down arrow to move through the items in the column</a:t>
            </a:r>
          </a:p>
          <a:p>
            <a:pPr lvl="2"/>
            <a:r>
              <a:rPr lang="en-US" dirty="0" smtClean="0"/>
              <a:t>Return/enter to select</a:t>
            </a:r>
          </a:p>
          <a:p>
            <a:pPr lvl="1"/>
            <a:r>
              <a:rPr lang="en-US" dirty="0" smtClean="0"/>
              <a:t>Esc key will get you out of this mode</a:t>
            </a:r>
          </a:p>
          <a:p>
            <a:r>
              <a:rPr lang="en-US" dirty="0" smtClean="0"/>
              <a:t>That sprite has a small green square that you can click to get the extra blocks loaded every time that you reopen a file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Example of what can be created with Scratch and </a:t>
            </a:r>
            <a:r>
              <a:rPr lang="en-US"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smtClean="0">
              <a:hlinkClick r:id="rId3"/>
            </a:endParaRPr>
          </a:p>
          <a:p>
            <a:r>
              <a:rPr lang="nl-NL" dirty="0" smtClean="0">
                <a:hlinkClick r:id="rId3"/>
              </a:rPr>
              <a:t>https://www.youtube.com/watch?v=Qo1gnXNzhqE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Another representation of blocks</a:t>
            </a:r>
            <a:endParaRPr lang="nl-NL" dirty="0"/>
          </a:p>
        </p:txBody>
      </p:sp>
      <p:sp>
        <p:nvSpPr>
          <p:cNvPr id="3" name="Tijdelijke aanduiding voor inhoud 2"/>
          <p:cNvSpPr>
            <a:spLocks noGrp="1"/>
          </p:cNvSpPr>
          <p:nvPr>
            <p:ph idx="1"/>
          </p:nvPr>
        </p:nvSpPr>
        <p:spPr>
          <a:xfrm>
            <a:off x="457200" y="1200150"/>
            <a:ext cx="8229600" cy="3603847"/>
          </a:xfrm>
        </p:spPr>
        <p:txBody>
          <a:bodyPr>
            <a:normAutofit lnSpcReduction="10000"/>
          </a:bodyPr>
          <a:lstStyle/>
          <a:p>
            <a:r>
              <a:rPr lang="en-US" dirty="0" err="1" smtClean="0"/>
              <a:t>scratchClient</a:t>
            </a:r>
            <a:r>
              <a:rPr lang="en-US" dirty="0" smtClean="0"/>
              <a:t> blocks can also be represented with one block per input or output value</a:t>
            </a:r>
          </a:p>
          <a:p>
            <a:r>
              <a:rPr lang="en-US" dirty="0" smtClean="0"/>
              <a:t>You would then get e.g.</a:t>
            </a:r>
          </a:p>
          <a:p>
            <a:pPr lvl="1"/>
            <a:r>
              <a:rPr lang="en-US" dirty="0" smtClean="0"/>
              <a:t>A separate block for </a:t>
            </a:r>
            <a:r>
              <a:rPr lang="en-US" i="1" dirty="0" err="1" smtClean="0"/>
              <a:t>BigRedLED</a:t>
            </a:r>
            <a:endParaRPr lang="en-US" i="1" dirty="0" smtClean="0"/>
          </a:p>
          <a:p>
            <a:pPr lvl="1"/>
            <a:r>
              <a:rPr lang="en-US" dirty="0" smtClean="0"/>
              <a:t>A separate block for </a:t>
            </a:r>
            <a:r>
              <a:rPr lang="en-US" i="1" dirty="0" err="1" smtClean="0"/>
              <a:t>BigGreenLED</a:t>
            </a:r>
            <a:endParaRPr lang="en-US" i="1" dirty="0" smtClean="0"/>
          </a:p>
          <a:p>
            <a:pPr lvl="1"/>
            <a:r>
              <a:rPr lang="en-US" dirty="0" smtClean="0"/>
              <a:t>A separate block for each input </a:t>
            </a:r>
            <a:br>
              <a:rPr lang="en-US" dirty="0" smtClean="0"/>
            </a:br>
            <a:r>
              <a:rPr lang="en-US" dirty="0" smtClean="0"/>
              <a:t>variable (here only </a:t>
            </a:r>
            <a:r>
              <a:rPr lang="en-US" i="1" dirty="0" smtClean="0"/>
              <a:t>Button</a:t>
            </a:r>
            <a:r>
              <a:rPr lang="en-US" dirty="0" smtClean="0"/>
              <a:t>) </a:t>
            </a:r>
          </a:p>
          <a:p>
            <a:r>
              <a:rPr lang="en-US" dirty="0" smtClean="0"/>
              <a:t>You can get this representation</a:t>
            </a:r>
            <a:br>
              <a:rPr lang="en-US" dirty="0" smtClean="0"/>
            </a:br>
            <a:r>
              <a:rPr lang="en-US" dirty="0" smtClean="0"/>
              <a:t>by selecting </a:t>
            </a:r>
            <a:r>
              <a:rPr lang="en-US" i="1" dirty="0" smtClean="0"/>
              <a:t>verbose</a:t>
            </a:r>
            <a:r>
              <a:rPr lang="en-US" dirty="0" smtClean="0"/>
              <a:t> on the </a:t>
            </a:r>
            <a:br>
              <a:rPr lang="en-US" dirty="0" smtClean="0"/>
            </a:br>
            <a:r>
              <a:rPr lang="en-US" dirty="0" smtClean="0"/>
              <a:t>loader block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dirty="0"/>
          </a:p>
        </p:txBody>
      </p:sp>
      <p:pic>
        <p:nvPicPr>
          <p:cNvPr id="11266" name="Picture 2" descr="Y:\screenshots\2018-04-03__00-20-1522707608.jpg"/>
          <p:cNvPicPr>
            <a:picLocks noChangeAspect="1" noChangeArrowheads="1"/>
          </p:cNvPicPr>
          <p:nvPr/>
        </p:nvPicPr>
        <p:blipFill>
          <a:blip r:embed="rId2" cstate="print"/>
          <a:srcRect/>
          <a:stretch>
            <a:fillRect/>
          </a:stretch>
        </p:blipFill>
        <p:spPr bwMode="auto">
          <a:xfrm>
            <a:off x="5004048" y="1635646"/>
            <a:ext cx="4029575" cy="3168352"/>
          </a:xfrm>
          <a:prstGeom prst="rect">
            <a:avLst/>
          </a:prstGeom>
          <a:noFill/>
        </p:spPr>
      </p:pic>
      <p:cxnSp>
        <p:nvCxnSpPr>
          <p:cNvPr id="6" name="Rechte verbindingslijn met pijl 5"/>
          <p:cNvCxnSpPr/>
          <p:nvPr/>
        </p:nvCxnSpPr>
        <p:spPr>
          <a:xfrm>
            <a:off x="4499992" y="3219822"/>
            <a:ext cx="504056"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4211960" y="4011910"/>
            <a:ext cx="3816424"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Easily get the verbose version of the blocks</a:t>
            </a:r>
            <a:endParaRPr lang="nl-NL" dirty="0"/>
          </a:p>
        </p:txBody>
      </p:sp>
      <p:sp>
        <p:nvSpPr>
          <p:cNvPr id="3" name="Tijdelijke aanduiding voor inhoud 2"/>
          <p:cNvSpPr>
            <a:spLocks noGrp="1"/>
          </p:cNvSpPr>
          <p:nvPr>
            <p:ph idx="1"/>
          </p:nvPr>
        </p:nvSpPr>
        <p:spPr/>
        <p:txBody>
          <a:bodyPr/>
          <a:lstStyle/>
          <a:p>
            <a:r>
              <a:rPr lang="en-US" dirty="0" smtClean="0"/>
              <a:t>Include a sprite called </a:t>
            </a:r>
            <a:br>
              <a:rPr lang="en-US" dirty="0" smtClean="0"/>
            </a:br>
            <a:r>
              <a:rPr lang="en-US" i="1" dirty="0" smtClean="0"/>
              <a:t>Load Verbose Extension Blocks.sprite2 </a:t>
            </a:r>
            <a:r>
              <a:rPr lang="en-US" dirty="0" smtClean="0"/>
              <a:t>from the folder </a:t>
            </a:r>
            <a:r>
              <a:rPr lang="en-US" i="1" dirty="0" smtClean="0"/>
              <a:t>~/</a:t>
            </a:r>
            <a:r>
              <a:rPr lang="en-US" i="1" dirty="0" err="1" smtClean="0"/>
              <a:t>scratchClient</a:t>
            </a:r>
            <a:r>
              <a:rPr lang="en-US" i="1" dirty="0" smtClean="0"/>
              <a:t>-Tutorials/</a:t>
            </a:r>
            <a:r>
              <a:rPr lang="en-US" i="1" dirty="0" err="1" smtClean="0"/>
              <a:t>scratchClientExtension</a:t>
            </a:r>
            <a:r>
              <a:rPr lang="en-US" i="1" dirty="0" smtClean="0"/>
              <a:t>/Sprites</a:t>
            </a:r>
          </a:p>
          <a:p>
            <a:r>
              <a:rPr lang="en-US" dirty="0" smtClean="0"/>
              <a:t>That sprite has a small green circle that you can click to get the extra blocks loaded every time that you reopen a file.</a:t>
            </a:r>
          </a:p>
          <a:p>
            <a:pPr lvl="1"/>
            <a:r>
              <a:rPr lang="en-US" dirty="0" smtClean="0"/>
              <a:t>Contrast that with the loading of name value pairs for which you use the other sprite that has a small green rectangle.</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B</a:t>
            </a:r>
            <a:br>
              <a:rPr lang="en-US" dirty="0" smtClean="0"/>
            </a:br>
            <a:r>
              <a:rPr lang="en-US" dirty="0" smtClean="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73</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Defining the </a:t>
            </a:r>
            <a:r>
              <a:rPr lang="en-US" dirty="0" err="1" smtClean="0"/>
              <a:t>config</a:t>
            </a:r>
            <a:r>
              <a:rPr lang="en-US" dirty="0" smtClean="0"/>
              <a:t> file</a:t>
            </a:r>
            <a:endParaRPr lang="nl-NL" dirty="0"/>
          </a:p>
        </p:txBody>
      </p:sp>
      <p:sp>
        <p:nvSpPr>
          <p:cNvPr id="5" name="Tijdelijke aanduiding voor inhoud 4"/>
          <p:cNvSpPr>
            <a:spLocks noGrp="1"/>
          </p:cNvSpPr>
          <p:nvPr>
            <p:ph idx="1"/>
          </p:nvPr>
        </p:nvSpPr>
        <p:spPr/>
        <p:txBody>
          <a:bodyPr/>
          <a:lstStyle/>
          <a:p>
            <a:r>
              <a:rPr lang="en-US" dirty="0" smtClean="0"/>
              <a:t>Nothing new, you can use the exact same </a:t>
            </a:r>
            <a:r>
              <a:rPr lang="en-US" dirty="0" err="1" smtClean="0"/>
              <a:t>config</a:t>
            </a:r>
            <a:r>
              <a:rPr lang="en-US" dirty="0" smtClean="0"/>
              <a:t> file for Scratch 1.4 as for Scratch 2.</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74</a:t>
            </a:fld>
            <a:endParaRPr lang="nl-NL"/>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err="1" smtClean="0"/>
              <a:t>BigRedLED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pic>
        <p:nvPicPr>
          <p:cNvPr id="4099" name="Picture 3" descr="\\NASHANSELMA2\weekendschool\screenshots\piandmore20170621Jun061498069482.jpg"/>
          <p:cNvPicPr>
            <a:picLocks noChangeAspect="1" noChangeArrowheads="1"/>
          </p:cNvPicPr>
          <p:nvPr/>
        </p:nvPicPr>
        <p:blipFill>
          <a:blip r:embed="rId3" cstate="print"/>
          <a:srcRect/>
          <a:stretch>
            <a:fillRect/>
          </a:stretch>
        </p:blipFill>
        <p:spPr bwMode="auto">
          <a:xfrm>
            <a:off x="5148064" y="987574"/>
            <a:ext cx="3219450" cy="762000"/>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4"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3851920" y="1563638"/>
            <a:ext cx="216024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V="1">
            <a:off x="3491880" y="2643758"/>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563888" y="3507854"/>
            <a:ext cx="3672408" cy="711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4355976" y="3939902"/>
            <a:ext cx="2232248" cy="2520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5"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flipV="1">
            <a:off x="4283968" y="2427734"/>
            <a:ext cx="208823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Y:\PiAndMore10.5\Screenshots\2018-02-06__23-04-1517958259.jpg"/>
          <p:cNvPicPr>
            <a:picLocks noChangeAspect="1" noChangeArrowheads="1"/>
          </p:cNvPicPr>
          <p:nvPr/>
        </p:nvPicPr>
        <p:blipFill>
          <a:blip r:embed="rId6" cstate="print"/>
          <a:srcRect/>
          <a:stretch>
            <a:fillRect/>
          </a:stretch>
        </p:blipFill>
        <p:spPr bwMode="auto">
          <a:xfrm>
            <a:off x="7236296" y="3435846"/>
            <a:ext cx="914400" cy="266700"/>
          </a:xfrm>
          <a:prstGeom prst="rect">
            <a:avLst/>
          </a:prstGeom>
          <a:noFill/>
        </p:spPr>
      </p:pic>
      <p:pic>
        <p:nvPicPr>
          <p:cNvPr id="5" name="Picture 3" descr="Y:\PiAndMore10.5\Screenshots\2018-02-06__23-32-1517959929.jpg"/>
          <p:cNvPicPr>
            <a:picLocks noChangeAspect="1" noChangeArrowheads="1"/>
          </p:cNvPicPr>
          <p:nvPr/>
        </p:nvPicPr>
        <p:blipFill>
          <a:blip r:embed="rId7" cstate="print"/>
          <a:srcRect/>
          <a:stretch>
            <a:fillRect/>
          </a:stretch>
        </p:blipFill>
        <p:spPr bwMode="auto">
          <a:xfrm>
            <a:off x="6372200" y="1851670"/>
            <a:ext cx="2368529" cy="1404292"/>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Scratch 1.4</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this program in scratch which will let the Red LED </a:t>
            </a:r>
            <a:r>
              <a:rPr lang="en-US" dirty="0" err="1" smtClean="0"/>
              <a:t>lite</a:t>
            </a:r>
            <a:r>
              <a:rPr lang="en-US" dirty="0" smtClean="0"/>
              <a:t> up when the button is released.</a:t>
            </a:r>
          </a:p>
          <a:p>
            <a:r>
              <a:rPr lang="en-US" dirty="0" smtClean="0"/>
              <a:t>Test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76</a:t>
            </a:fld>
            <a:endParaRPr lang="nl-NL" dirty="0"/>
          </a:p>
        </p:txBody>
      </p:sp>
      <p:pic>
        <p:nvPicPr>
          <p:cNvPr id="5" name="Picture 2" descr="Y:\PiAndMore10.5\Screenshots\2018-02-06__23-08-1517958532.jpg"/>
          <p:cNvPicPr>
            <a:picLocks noChangeAspect="1" noChangeArrowheads="1"/>
          </p:cNvPicPr>
          <p:nvPr/>
        </p:nvPicPr>
        <p:blipFill>
          <a:blip r:embed="rId3" cstate="print"/>
          <a:srcRect/>
          <a:stretch>
            <a:fillRect/>
          </a:stretch>
        </p:blipFill>
        <p:spPr bwMode="auto">
          <a:xfrm>
            <a:off x="5004048" y="1779662"/>
            <a:ext cx="2771775" cy="1114425"/>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Further …</a:t>
            </a:r>
            <a:endParaRPr lang="nl-NL" dirty="0"/>
          </a:p>
        </p:txBody>
      </p:sp>
      <p:sp>
        <p:nvSpPr>
          <p:cNvPr id="3" name="Tijdelijke aanduiding voor inhoud 2"/>
          <p:cNvSpPr>
            <a:spLocks noGrp="1"/>
          </p:cNvSpPr>
          <p:nvPr>
            <p:ph idx="1"/>
          </p:nvPr>
        </p:nvSpPr>
        <p:spPr/>
        <p:txBody>
          <a:bodyPr/>
          <a:lstStyle/>
          <a:p>
            <a:r>
              <a:rPr lang="en-US" dirty="0" smtClean="0"/>
              <a:t>You can now look at the Scratch 2 material earlier in the presentation.</a:t>
            </a:r>
          </a:p>
          <a:p>
            <a:r>
              <a:rPr lang="en-US" dirty="0" smtClean="0"/>
              <a:t>Try out adding the </a:t>
            </a:r>
            <a:r>
              <a:rPr lang="en-US" dirty="0" err="1" smtClean="0"/>
              <a:t>BigGreenLED</a:t>
            </a:r>
            <a:r>
              <a:rPr lang="en-US" dirty="0" smtClean="0"/>
              <a:t> and the same blocks to process it.</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77</a:t>
            </a:fld>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C</a:t>
            </a:r>
            <a:br>
              <a:rPr lang="en-US" dirty="0" smtClean="0"/>
            </a:br>
            <a:r>
              <a:rPr lang="en-US" dirty="0" smtClean="0"/>
              <a:t>Basic Electronics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 be added</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Versions of Scratch</a:t>
            </a:r>
            <a:endParaRPr lang="nl-NL" dirty="0"/>
          </a:p>
        </p:txBody>
      </p:sp>
      <p:sp>
        <p:nvSpPr>
          <p:cNvPr id="3" name="Tijdelijke aanduiding voor inhoud 2"/>
          <p:cNvSpPr>
            <a:spLocks noGrp="1"/>
          </p:cNvSpPr>
          <p:nvPr>
            <p:ph idx="1"/>
          </p:nvPr>
        </p:nvSpPr>
        <p:spPr/>
        <p:txBody>
          <a:bodyPr/>
          <a:lstStyle/>
          <a:p>
            <a:r>
              <a:rPr lang="en-US" dirty="0" err="1" smtClean="0"/>
              <a:t>scratchClient</a:t>
            </a:r>
            <a:r>
              <a:rPr lang="en-US" dirty="0" smtClean="0"/>
              <a:t> can work with</a:t>
            </a:r>
          </a:p>
          <a:p>
            <a:pPr lvl="1"/>
            <a:r>
              <a:rPr lang="en-US" dirty="0" smtClean="0"/>
              <a:t>Scratch 1.4</a:t>
            </a:r>
          </a:p>
          <a:p>
            <a:pPr lvl="1"/>
            <a:r>
              <a:rPr lang="en-US" dirty="0" smtClean="0"/>
              <a:t>The (for Raspberry Pi) new Scratch 2</a:t>
            </a:r>
          </a:p>
          <a:p>
            <a:r>
              <a:rPr lang="en-US" dirty="0" smtClean="0"/>
              <a:t>This workshop is written for Scratch 2</a:t>
            </a:r>
          </a:p>
          <a:p>
            <a:pPr lvl="1"/>
            <a:r>
              <a:rPr lang="en-US" dirty="0" smtClean="0"/>
              <a:t>Scratch 2 on Raspberry Pi has some bugs, but we will work around it.</a:t>
            </a:r>
          </a:p>
          <a:p>
            <a:pPr lvl="1"/>
            <a:r>
              <a:rPr lang="en-US" dirty="0" smtClean="0"/>
              <a:t>If you want to see how to do it for Scratch 1.4, see the end of the presentation in Appendix B.</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D</a:t>
            </a:r>
            <a:br>
              <a:rPr lang="en-US" dirty="0" smtClean="0"/>
            </a:br>
            <a:r>
              <a:rPr lang="en-US" dirty="0" smtClean="0"/>
              <a:t>More Information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80</a:t>
            </a:fld>
            <a:endParaRPr lang="nl-NL"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scratchClient</a:t>
            </a:r>
            <a:r>
              <a:rPr lang="en-US" i="1" dirty="0" smtClean="0"/>
              <a:t> Tutorials</a:t>
            </a:r>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81</a:t>
            </a:fld>
            <a:endParaRPr lang="nl-NL"/>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en-US" dirty="0" smtClean="0"/>
              <a:t>End of the </a:t>
            </a:r>
            <a:r>
              <a:rPr lang="en-US" b="1" dirty="0" smtClean="0"/>
              <a:t>beginners</a:t>
            </a:r>
            <a:r>
              <a:rPr lang="en-US" dirty="0" smtClean="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82</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smtClean="0"/>
              <a:t>Always 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Detach the 9 volt connector</a:t>
            </a:r>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reconnecting and turning 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pic>
        <p:nvPicPr>
          <p:cNvPr id="10" name="Picture 2"/>
          <p:cNvPicPr>
            <a:picLocks noChangeAspect="1" noChangeArrowheads="1"/>
          </p:cNvPicPr>
          <p:nvPr/>
        </p:nvPicPr>
        <p:blipFill>
          <a:blip r:embed="rId6" cstate="print"/>
          <a:srcRect l="61974" t="81180"/>
          <a:stretch>
            <a:fillRect/>
          </a:stretch>
        </p:blipFill>
        <p:spPr bwMode="auto">
          <a:xfrm>
            <a:off x="3779912" y="2571750"/>
            <a:ext cx="502300" cy="242912"/>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21424</TotalTime>
  <Words>4186</Words>
  <Application>Microsoft Office PowerPoint</Application>
  <PresentationFormat>Diavoorstelling (16:9)</PresentationFormat>
  <Paragraphs>656</Paragraphs>
  <Slides>82</Slides>
  <Notes>60</Notes>
  <HiddenSlides>0</HiddenSlides>
  <MMClips>0</MMClips>
  <ScaleCrop>false</ScaleCrop>
  <HeadingPairs>
    <vt:vector size="4" baseType="variant">
      <vt:variant>
        <vt:lpstr>Thema</vt:lpstr>
      </vt:variant>
      <vt:variant>
        <vt:i4>1</vt:i4>
      </vt:variant>
      <vt:variant>
        <vt:lpstr>Diatitels</vt:lpstr>
      </vt:variant>
      <vt:variant>
        <vt:i4>82</vt:i4>
      </vt:variant>
    </vt:vector>
  </HeadingPairs>
  <TitlesOfParts>
    <vt:vector size="83" baseType="lpstr">
      <vt:lpstr>Office-thema</vt:lpstr>
      <vt:lpstr>Physical computing from Scratch using scratchClient – Beginners  Control servos, LEDs and more from Scratch using RPi, Arduino, scratchClient</vt:lpstr>
      <vt:lpstr>Part 1: Introduction</vt:lpstr>
      <vt:lpstr>On-line videos </vt:lpstr>
      <vt:lpstr>Workshop organisation</vt:lpstr>
      <vt:lpstr>Objectives</vt:lpstr>
      <vt:lpstr>Non-objective</vt:lpstr>
      <vt:lpstr>Example of what can be created with Scratch and scratchClient</vt:lpstr>
      <vt:lpstr>Versions of Scratch</vt:lpstr>
      <vt:lpstr>Only a few rules today</vt:lpstr>
      <vt:lpstr>The setup</vt:lpstr>
      <vt:lpstr>Often asked: why using an Arduino?</vt:lpstr>
      <vt:lpstr>Choose what you want to do</vt:lpstr>
      <vt:lpstr>Part 2: Getting to know the components</vt:lpstr>
      <vt:lpstr>Breadboard</vt:lpstr>
      <vt:lpstr>Looking at the Arduino Nano extension board</vt:lpstr>
      <vt:lpstr>What the final board looks like …</vt:lpstr>
      <vt:lpstr>… at the end of the intermediate level …</vt:lpstr>
      <vt:lpstr>… and at the end of the advanced level</vt:lpstr>
      <vt:lpstr>Part 3: Loading the sketch in the Arduino (in the workshop: optional, at home: mandatory)</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with the switch would prevent damage</vt:lpstr>
      <vt:lpstr>When port is correctly configured as Digital In, the resistor in series is OK</vt:lpstr>
      <vt:lpstr>Check / double check</vt:lpstr>
      <vt:lpstr>Bringing things together</vt:lpstr>
      <vt:lpstr>Start Scratch 2</vt:lpstr>
      <vt:lpstr>Dia 42</vt:lpstr>
      <vt:lpstr>Dia 43</vt:lpstr>
      <vt:lpstr>Create the Scratch program</vt:lpstr>
      <vt:lpstr>Does it work? (see next slide for help)</vt:lpstr>
      <vt:lpstr>You can monitor the values that are exchanged</vt:lpstr>
      <vt:lpstr>Change the program</vt:lpstr>
      <vt:lpstr>What if it does not work?</vt:lpstr>
      <vt:lpstr>One reminder …</vt:lpstr>
      <vt:lpstr>Part 6: Adding the Big Green LED</vt:lpstr>
      <vt:lpstr>Adding the green LED</vt:lpstr>
      <vt:lpstr>Check and reconnect</vt:lpstr>
      <vt:lpstr>Update the config file and restart scratchClient</vt:lpstr>
      <vt:lpstr>Update Scratch</vt:lpstr>
      <vt:lpstr>This is the end of the beginners tutorial</vt:lpstr>
      <vt:lpstr>Overview of next levels</vt:lpstr>
      <vt:lpstr>Part 10: Take your work home</vt:lpstr>
      <vt:lpstr>Do you want to take your work home?</vt:lpstr>
      <vt:lpstr>Part 11: Summary &amp; take aways</vt:lpstr>
      <vt:lpstr>Takeaways of the beginners workshop</vt:lpstr>
      <vt:lpstr>Part 12: Clean up / teardown</vt:lpstr>
      <vt:lpstr>If your scratchClient day ends here …</vt:lpstr>
      <vt:lpstr>Appendix A Extension blocks in Scratch 2</vt:lpstr>
      <vt:lpstr>How to add extension blocks in an empty Scratch file</vt:lpstr>
      <vt:lpstr>Step 2:  Start Scratch 2</vt:lpstr>
      <vt:lpstr>Step 3: Get scratchClient  blocks (1 of 2)</vt:lpstr>
      <vt:lpstr>Step 4-7: Get scratchClient blocks (2 of 2)</vt:lpstr>
      <vt:lpstr>Saving will loose the blocks</vt:lpstr>
      <vt:lpstr>Alternative for steps 4 – 7 </vt:lpstr>
      <vt:lpstr>Another representation of blocks</vt:lpstr>
      <vt:lpstr>Easily get the verbose version of the blocks</vt:lpstr>
      <vt:lpstr>Appendix B When using Scratch 1.4</vt:lpstr>
      <vt:lpstr>The setup</vt:lpstr>
      <vt:lpstr>Defining the config file</vt:lpstr>
      <vt:lpstr>Create the Scratch program</vt:lpstr>
      <vt:lpstr>Program in Scratch 1.4</vt:lpstr>
      <vt:lpstr>Further …</vt:lpstr>
      <vt:lpstr>Appendix C Basic Electronics</vt:lpstr>
      <vt:lpstr>To be added</vt:lpstr>
      <vt:lpstr>Appendix D More Information</vt:lpstr>
      <vt:lpstr>More information</vt:lpstr>
      <vt:lpstr>End of the beginners workshop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609</cp:revision>
  <dcterms:created xsi:type="dcterms:W3CDTF">2016-12-25T05:55:15Z</dcterms:created>
  <dcterms:modified xsi:type="dcterms:W3CDTF">2018-11-02T20:13:03Z</dcterms:modified>
</cp:coreProperties>
</file>